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0"/>
  </p:notesMasterIdLst>
  <p:sldIdLst>
    <p:sldId id="256" r:id="rId2"/>
    <p:sldId id="257" r:id="rId3"/>
    <p:sldId id="365" r:id="rId4"/>
    <p:sldId id="366" r:id="rId5"/>
    <p:sldId id="367" r:id="rId6"/>
    <p:sldId id="258" r:id="rId7"/>
    <p:sldId id="259" r:id="rId8"/>
    <p:sldId id="260" r:id="rId9"/>
    <p:sldId id="364"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30" r:id="rId77"/>
    <p:sldId id="327" r:id="rId78"/>
    <p:sldId id="328" r:id="rId79"/>
    <p:sldId id="329" r:id="rId80"/>
    <p:sldId id="331" r:id="rId81"/>
    <p:sldId id="332" r:id="rId82"/>
    <p:sldId id="333" r:id="rId83"/>
    <p:sldId id="335" r:id="rId84"/>
    <p:sldId id="336" r:id="rId85"/>
    <p:sldId id="337" r:id="rId86"/>
    <p:sldId id="338" r:id="rId87"/>
    <p:sldId id="339" r:id="rId88"/>
    <p:sldId id="340" r:id="rId89"/>
    <p:sldId id="341" r:id="rId90"/>
    <p:sldId id="342" r:id="rId91"/>
    <p:sldId id="368"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63" r:id="rId109"/>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5274" autoAdjust="0"/>
  </p:normalViewPr>
  <p:slideViewPr>
    <p:cSldViewPr snapToGrid="0">
      <p:cViewPr>
        <p:scale>
          <a:sx n="66" d="100"/>
          <a:sy n="66" d="100"/>
        </p:scale>
        <p:origin x="-228" y="516"/>
      </p:cViewPr>
      <p:guideLst/>
    </p:cSldViewPr>
  </p:slideViewPr>
  <p:outlineViewPr>
    <p:cViewPr>
      <p:scale>
        <a:sx n="33" d="100"/>
        <a:sy n="33" d="100"/>
      </p:scale>
      <p:origin x="0" y="-100728"/>
    </p:cViewPr>
  </p:outlineViewPr>
  <p:notesTextViewPr>
    <p:cViewPr>
      <p:scale>
        <a:sx n="1" d="1"/>
        <a:sy n="1" d="1"/>
      </p:scale>
      <p:origin x="0" y="0"/>
    </p:cViewPr>
  </p:notesTextViewPr>
  <p:sorterViewPr>
    <p:cViewPr>
      <p:scale>
        <a:sx n="100" d="100"/>
        <a:sy n="100" d="100"/>
      </p:scale>
      <p:origin x="0" y="-1284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D7FA142F-0D95-442B-A734-2318317EAACA}" type="datetimeFigureOut">
              <a:rPr lang="pl-PL" smtClean="0"/>
              <a:t>06.03.2026</a:t>
            </a:fld>
            <a:endParaRPr lang="pl-PL"/>
          </a:p>
        </p:txBody>
      </p:sp>
      <p:sp>
        <p:nvSpPr>
          <p:cNvPr id="4" name="Symbol zastępczy obrazu slajd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93768E21-CAE7-4D93-BD8A-464E108D454B}" type="slidenum">
              <a:rPr lang="pl-PL" smtClean="0"/>
              <a:t>‹#›</a:t>
            </a:fld>
            <a:endParaRPr lang="pl-PL"/>
          </a:p>
        </p:txBody>
      </p:sp>
    </p:spTree>
    <p:extLst>
      <p:ext uri="{BB962C8B-B14F-4D97-AF65-F5344CB8AC3E}">
        <p14:creationId xmlns:p14="http://schemas.microsoft.com/office/powerpoint/2010/main" val="202976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6</a:t>
            </a:fld>
            <a:endParaRPr lang="pl-PL"/>
          </a:p>
        </p:txBody>
      </p:sp>
    </p:spTree>
    <p:extLst>
      <p:ext uri="{BB962C8B-B14F-4D97-AF65-F5344CB8AC3E}">
        <p14:creationId xmlns:p14="http://schemas.microsoft.com/office/powerpoint/2010/main" val="247797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8</a:t>
            </a:fld>
            <a:endParaRPr lang="pl-PL"/>
          </a:p>
        </p:txBody>
      </p:sp>
    </p:spTree>
    <p:extLst>
      <p:ext uri="{BB962C8B-B14F-4D97-AF65-F5344CB8AC3E}">
        <p14:creationId xmlns:p14="http://schemas.microsoft.com/office/powerpoint/2010/main" val="7613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9</a:t>
            </a:fld>
            <a:endParaRPr lang="pl-PL"/>
          </a:p>
        </p:txBody>
      </p:sp>
    </p:spTree>
    <p:extLst>
      <p:ext uri="{BB962C8B-B14F-4D97-AF65-F5344CB8AC3E}">
        <p14:creationId xmlns:p14="http://schemas.microsoft.com/office/powerpoint/2010/main" val="144543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27</a:t>
            </a:fld>
            <a:endParaRPr lang="pl-PL"/>
          </a:p>
        </p:txBody>
      </p:sp>
    </p:spTree>
    <p:extLst>
      <p:ext uri="{BB962C8B-B14F-4D97-AF65-F5344CB8AC3E}">
        <p14:creationId xmlns:p14="http://schemas.microsoft.com/office/powerpoint/2010/main" val="404863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Należy</a:t>
            </a:r>
            <a:r>
              <a:rPr lang="pl-PL" baseline="0" dirty="0"/>
              <a:t> do powyższych obowiązków dodać w pierwszej kolejności „</a:t>
            </a:r>
            <a:r>
              <a:rPr lang="pl-PL" dirty="0"/>
              <a:t>udziela jej niezwłocznie pierwszej pomocy, a w razie potrzeby zapewnia wezwanie kwalifikowanej pierwszej pomocy lub podmiotów świadczących medyczne czynności ratunkowe”.</a:t>
            </a:r>
          </a:p>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83</a:t>
            </a:fld>
            <a:endParaRPr lang="pl-PL"/>
          </a:p>
        </p:txBody>
      </p:sp>
    </p:spTree>
    <p:extLst>
      <p:ext uri="{BB962C8B-B14F-4D97-AF65-F5344CB8AC3E}">
        <p14:creationId xmlns:p14="http://schemas.microsoft.com/office/powerpoint/2010/main" val="367843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90</a:t>
            </a:fld>
            <a:endParaRPr lang="pl-PL"/>
          </a:p>
        </p:txBody>
      </p:sp>
    </p:spTree>
    <p:extLst>
      <p:ext uri="{BB962C8B-B14F-4D97-AF65-F5344CB8AC3E}">
        <p14:creationId xmlns:p14="http://schemas.microsoft.com/office/powerpoint/2010/main" val="356424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94</a:t>
            </a:fld>
            <a:endParaRPr lang="pl-PL"/>
          </a:p>
        </p:txBody>
      </p:sp>
    </p:spTree>
    <p:extLst>
      <p:ext uri="{BB962C8B-B14F-4D97-AF65-F5344CB8AC3E}">
        <p14:creationId xmlns:p14="http://schemas.microsoft.com/office/powerpoint/2010/main" val="102452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3768E21-CAE7-4D93-BD8A-464E108D454B}" type="slidenum">
              <a:rPr lang="pl-PL" smtClean="0"/>
              <a:t>97</a:t>
            </a:fld>
            <a:endParaRPr lang="pl-PL"/>
          </a:p>
        </p:txBody>
      </p:sp>
    </p:spTree>
    <p:extLst>
      <p:ext uri="{BB962C8B-B14F-4D97-AF65-F5344CB8AC3E}">
        <p14:creationId xmlns:p14="http://schemas.microsoft.com/office/powerpoint/2010/main" val="180388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hasCustomPrompt="1"/>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05917721-263D-4E7F-B404-FFC827CAB7EC}"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381E658-3E20-4128-B3D4-9C62DC3D6373}" type="datetimeFigureOut">
              <a:rPr lang="pl-PL" smtClean="0"/>
              <a:t>06.03.2026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1381E658-3E20-4128-B3D4-9C62DC3D6373}" type="datetimeFigureOut">
              <a:rPr lang="pl-PL" smtClean="0"/>
              <a:t>06.03.2026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5917721-263D-4E7F-B404-FFC827CAB7EC}"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381E658-3E20-4128-B3D4-9C62DC3D6373}" type="datetimeFigureOut">
              <a:rPr lang="pl-PL" smtClean="0"/>
              <a:t>06.03.2026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381E658-3E20-4128-B3D4-9C62DC3D6373}" type="datetimeFigureOut">
              <a:rPr lang="pl-PL" smtClean="0"/>
              <a:t>06.03.2026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5917721-263D-4E7F-B404-FFC827CAB7EC}"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381E658-3E20-4128-B3D4-9C62DC3D6373}" type="datetimeFigureOut">
              <a:rPr lang="pl-PL" smtClean="0"/>
              <a:t>06.03.2026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5917721-263D-4E7F-B404-FFC827CAB7EC}"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1E658-3E20-4128-B3D4-9C62DC3D6373}" type="datetimeFigureOut">
              <a:rPr lang="pl-PL" smtClean="0"/>
              <a:t>06.03.2026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381E658-3E20-4128-B3D4-9C62DC3D6373}" type="datetimeFigureOut">
              <a:rPr lang="pl-PL" smtClean="0"/>
              <a:t>06.03.2026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917721-263D-4E7F-B404-FFC827CAB7EC}"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hasCustomPrompt="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1381E658-3E20-4128-B3D4-9C62DC3D6373}" type="datetimeFigureOut">
              <a:rPr lang="pl-PL" smtClean="0"/>
              <a:t>06.03.2026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5917721-263D-4E7F-B404-FFC827CAB7EC}"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81E658-3E20-4128-B3D4-9C62DC3D6373}" type="datetimeFigureOut">
              <a:rPr lang="pl-PL" smtClean="0"/>
              <a:t>06.03.2026</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917721-263D-4E7F-B404-FFC827CAB7EC}"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426676" y="1547446"/>
            <a:ext cx="7367955" cy="4088423"/>
          </a:xfrm>
        </p:spPr>
        <p:txBody>
          <a:bodyPr>
            <a:noAutofit/>
          </a:bodyPr>
          <a:lstStyle/>
          <a:p>
            <a:r>
              <a:rPr lang="pl-PL" altLang="pl-PL" sz="2800" b="1" dirty="0">
                <a:latin typeface="Cambria" panose="02040503050406030204" pitchFamily="18" charset="0"/>
                <a:ea typeface="Cambria" panose="02040503050406030204" pitchFamily="18" charset="0"/>
                <a:cs typeface="Cambria" panose="02040503050406030204" pitchFamily="18" charset="0"/>
                <a:sym typeface="+mn-ea"/>
              </a:rPr>
              <a:t>Materiały dydaktyczne do realizacji</a:t>
            </a:r>
            <a:br>
              <a:rPr lang="pl-PL" altLang="pl-PL" sz="2800" b="1" dirty="0">
                <a:latin typeface="Cambria" panose="02040503050406030204" pitchFamily="18" charset="0"/>
                <a:ea typeface="Cambria" panose="02040503050406030204" pitchFamily="18" charset="0"/>
                <a:cs typeface="Cambria" panose="02040503050406030204" pitchFamily="18" charset="0"/>
                <a:sym typeface="+mn-ea"/>
              </a:rPr>
            </a:br>
            <a:r>
              <a:rPr lang="pl-PL" altLang="pl-PL" sz="2800" b="1" dirty="0">
                <a:latin typeface="Cambria" panose="02040503050406030204" pitchFamily="18" charset="0"/>
                <a:ea typeface="Cambria" panose="02040503050406030204" pitchFamily="18" charset="0"/>
                <a:cs typeface="Cambria" panose="02040503050406030204" pitchFamily="18" charset="0"/>
                <a:sym typeface="+mn-ea"/>
              </a:rPr>
              <a:t>w ramach pracy własnej dla policjantów kierowanych przez jednostki Policji na kurs specjalistyczny dla policjantów służby prewencyjnej z zakresu podejmowania interwencji i reagowania na niestandardowe zachowania osób, wobec których są one podejmowane</a:t>
            </a:r>
            <a:br>
              <a:rPr lang="pl-PL" altLang="en-US" sz="2800" b="1" dirty="0">
                <a:latin typeface="Cambria" panose="02040503050406030204" pitchFamily="18" charset="0"/>
                <a:ea typeface="Cambria" panose="02040503050406030204" pitchFamily="18" charset="0"/>
              </a:rPr>
            </a:br>
            <a:endParaRPr lang="pl-PL" sz="2800" dirty="0">
              <a:latin typeface="Cambria" panose="02040503050406030204" pitchFamily="18" charset="0"/>
              <a:ea typeface="Cambria" panose="02040503050406030204" pitchFamily="18" charset="0"/>
            </a:endParaRPr>
          </a:p>
        </p:txBody>
      </p:sp>
      <p:sp>
        <p:nvSpPr>
          <p:cNvPr id="3" name="Podtytuł 2"/>
          <p:cNvSpPr>
            <a:spLocks noGrp="1"/>
          </p:cNvSpPr>
          <p:nvPr>
            <p:ph type="subTitle" idx="1"/>
          </p:nvPr>
        </p:nvSpPr>
        <p:spPr>
          <a:xfrm flipV="1">
            <a:off x="6981092" y="6664568"/>
            <a:ext cx="3686908" cy="193431"/>
          </a:xfrm>
        </p:spPr>
        <p:txBody>
          <a:bodyPr>
            <a:normAutofit fontScale="40000" lnSpcReduction="20000"/>
          </a:bodyPr>
          <a:lstStyle/>
          <a:p>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UŻYCIA Ś.P.B. – Art. 8</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1295401" y="2963008"/>
            <a:ext cx="9601196" cy="2912860"/>
          </a:xfrm>
        </p:spPr>
        <p:txBody>
          <a:bodyPr>
            <a:normAutofit/>
          </a:bodyPr>
          <a:lstStyle/>
          <a:p>
            <a:pPr algn="just">
              <a:buFont typeface="Wingdings" panose="05000000000000000000" pitchFamily="2" charset="2"/>
              <a:buChar char="Ø"/>
            </a:pPr>
            <a:r>
              <a:rPr lang="pl-PL" sz="3000" dirty="0">
                <a:latin typeface="Cambria" panose="02040503050406030204" pitchFamily="18" charset="0"/>
                <a:ea typeface="Cambria" panose="02040503050406030204" pitchFamily="18" charset="0"/>
                <a:cs typeface="Times New Roman" panose="02020603050405020304" pitchFamily="18" charset="0"/>
              </a:rPr>
              <a:t>w przypadku gdy uzasadniają to okoliczności zdarzenia, </a:t>
            </a:r>
            <a:r>
              <a:rPr lang="pl-PL" sz="3000" b="1" u="sng" dirty="0">
                <a:latin typeface="Cambria" panose="02040503050406030204" pitchFamily="18" charset="0"/>
                <a:ea typeface="Cambria" panose="02040503050406030204" pitchFamily="18" charset="0"/>
                <a:cs typeface="Times New Roman" panose="02020603050405020304" pitchFamily="18" charset="0"/>
              </a:rPr>
              <a:t>policjant</a:t>
            </a:r>
            <a:r>
              <a:rPr lang="pl-PL" sz="3000" dirty="0">
                <a:latin typeface="Cambria" panose="02040503050406030204" pitchFamily="18" charset="0"/>
                <a:ea typeface="Cambria" panose="02040503050406030204" pitchFamily="18" charset="0"/>
                <a:cs typeface="Times New Roman" panose="02020603050405020304" pitchFamily="18" charset="0"/>
              </a:rPr>
              <a:t> może użyć jednocześnie więcej niż jednego środka przymusu bezpośredniego lub wykorzystać jednocześnie więcej niż jeden taki środek </a:t>
            </a:r>
            <a:r>
              <a:rPr lang="pl-PL" sz="3000" dirty="0">
                <a:solidFill>
                  <a:schemeClr val="tx1"/>
                </a:solidFill>
                <a:latin typeface="Cambria" panose="02040503050406030204" pitchFamily="18" charset="0"/>
                <a:ea typeface="Cambria" panose="02040503050406030204" pitchFamily="18" charset="0"/>
                <a:cs typeface="Times New Roman" panose="02020603050405020304" pitchFamily="18" charset="0"/>
              </a:rPr>
              <a:t>na zasadach określonych w niniejszej ustawie.</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0" indent="0" algn="just">
              <a:lnSpc>
                <a:spcPct val="150000"/>
              </a:lnSpc>
              <a:buFont typeface="Wingdings" panose="05000000000000000000" pitchFamily="2" charset="2"/>
              <a:buNone/>
              <a:defRPr/>
            </a:pPr>
            <a:r>
              <a:rPr lang="pl-PL" dirty="0">
                <a:latin typeface="Cambria" panose="02040503050406030204" pitchFamily="18" charset="0"/>
                <a:ea typeface="Cambria" panose="02040503050406030204" pitchFamily="18" charset="0"/>
                <a:cs typeface="Times New Roman" panose="02020603050405020304" pitchFamily="18" charset="0"/>
              </a:rPr>
              <a:t>Broń palną można wykorzystać w przypadku konieczności podjęcia</a:t>
            </a:r>
            <a:br>
              <a:rPr lang="pl-PL" dirty="0">
                <a:latin typeface="Cambria" panose="02040503050406030204" pitchFamily="18" charset="0"/>
                <a:ea typeface="Cambria" panose="02040503050406030204" pitchFamily="18" charset="0"/>
                <a:cs typeface="Times New Roman" panose="02020603050405020304" pitchFamily="18" charset="0"/>
              </a:rPr>
            </a:br>
            <a:r>
              <a:rPr lang="pl-PL" dirty="0">
                <a:latin typeface="Cambria" panose="02040503050406030204" pitchFamily="18" charset="0"/>
                <a:ea typeface="Cambria" panose="02040503050406030204" pitchFamily="18" charset="0"/>
                <a:cs typeface="Times New Roman" panose="02020603050405020304" pitchFamily="18" charset="0"/>
              </a:rPr>
              <a:t>co najmniej jednego z następujących działań:</a:t>
            </a:r>
          </a:p>
          <a:p>
            <a:pPr algn="ctr">
              <a:buClrTx/>
              <a:buSzPct val="80000"/>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 1 przypadek</a:t>
            </a:r>
            <a:endParaRPr lang="pl-PL" b="1" dirty="0">
              <a:latin typeface="Cambria" panose="02040503050406030204" pitchFamily="18" charset="0"/>
              <a:ea typeface="Cambria" panose="02040503050406030204" pitchFamily="18" charset="0"/>
            </a:endParaRPr>
          </a:p>
          <a:p>
            <a:pPr marL="0" indent="0" algn="just">
              <a:lnSpc>
                <a:spcPct val="150000"/>
              </a:lnSpc>
              <a:buClrTx/>
              <a:buSzPct val="80000"/>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zatrzymanie pojazdu, jeżeli jego działanie zagraża życiu lub zdrowiu policjanta lub innej osoby lub stwarza zagrożenie dla ważnych obiektów, urządzeń lub obszarów.</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31233"/>
            <a:ext cx="10515600" cy="3349689"/>
          </a:xfrm>
        </p:spPr>
        <p:txBody>
          <a:bodyPr>
            <a:normAutofit fontScale="85000" lnSpcReduction="20000"/>
          </a:bodyPr>
          <a:lstStyle/>
          <a:p>
            <a:pPr algn="ctr">
              <a:buClrTx/>
              <a:buSzPct val="80000"/>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2 przypadek</a:t>
            </a:r>
            <a:endParaRPr lang="pl-PL" b="1" dirty="0">
              <a:latin typeface="Cambria" panose="02040503050406030204" pitchFamily="18" charset="0"/>
              <a:ea typeface="Cambria" panose="02040503050406030204" pitchFamily="18" charset="0"/>
            </a:endParaRPr>
          </a:p>
          <a:p>
            <a:pPr>
              <a:buClrTx/>
              <a:buSzPct val="80000"/>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pokonanie przeszkody:</a:t>
            </a:r>
          </a:p>
          <a:p>
            <a:pPr>
              <a:defRPr/>
            </a:pPr>
            <a:endParaRPr lang="pl-PL" sz="1000" b="1" dirty="0">
              <a:latin typeface="Cambria" panose="02040503050406030204" pitchFamily="18" charset="0"/>
              <a:ea typeface="Cambria" panose="02040503050406030204" pitchFamily="18" charset="0"/>
              <a:cs typeface="Times New Roman" panose="02020603050405020304" pitchFamily="18" charset="0"/>
            </a:endParaRPr>
          </a:p>
          <a:p>
            <a:pPr marL="457200" indent="-457200" algn="just">
              <a:lnSpc>
                <a:spcPct val="150000"/>
              </a:lnSpc>
              <a:buClrTx/>
              <a:buSzPct val="100000"/>
              <a:buFont typeface="+mj-lt"/>
              <a:buAutoNum type="alphaLcParenR"/>
              <a:tabLst>
                <a:tab pos="269875" algn="l"/>
                <a:tab pos="360045" algn="l"/>
              </a:tabLst>
              <a:defRPr/>
            </a:pPr>
            <a:r>
              <a:rPr lang="pl-PL" b="1" dirty="0">
                <a:latin typeface="Cambria" panose="02040503050406030204" pitchFamily="18" charset="0"/>
                <a:ea typeface="Cambria" panose="02040503050406030204" pitchFamily="18" charset="0"/>
                <a:cs typeface="Times New Roman" panose="02020603050405020304" pitchFamily="18" charset="0"/>
              </a:rPr>
              <a:t>uniemożliwiającej lub utrudniającej ujęcie osoby albo ratowanie życia lub zdrowia policjanta, innej osoby lub ratowanie mienia,</a:t>
            </a:r>
          </a:p>
          <a:p>
            <a:pPr marL="457200" indent="-457200" algn="just">
              <a:lnSpc>
                <a:spcPct val="150000"/>
              </a:lnSpc>
              <a:buClrTx/>
              <a:buSzPct val="100000"/>
              <a:buFont typeface="+mj-lt"/>
              <a:buAutoNum type="alphaLcParenR"/>
              <a:tabLst>
                <a:tab pos="269875" algn="l"/>
                <a:tab pos="360045" algn="l"/>
              </a:tabLst>
              <a:defRPr/>
            </a:pPr>
            <a:r>
              <a:rPr lang="pl-PL" b="1" dirty="0">
                <a:latin typeface="Cambria" panose="02040503050406030204" pitchFamily="18" charset="0"/>
                <a:ea typeface="Cambria" panose="02040503050406030204" pitchFamily="18" charset="0"/>
                <a:cs typeface="Times New Roman" panose="02020603050405020304" pitchFamily="18" charset="0"/>
              </a:rPr>
              <a:t>w przypadku naruszenia porządku lub bezpieczeństwa publicznego przez osobę pozbawioną wolności, zatrzymaną lub umieszczoną w strzeżonym ośrodku albo areszcie </a:t>
            </a:r>
            <a:r>
              <a:rPr lang="pl-PL"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dla cudzoziemców.</a:t>
            </a: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72861"/>
            <a:ext cx="10515600" cy="3504101"/>
          </a:xfrm>
        </p:spPr>
        <p:txBody>
          <a:bodyPr/>
          <a:lstStyle/>
          <a:p>
            <a:pPr algn="ctr">
              <a:buClrTx/>
              <a:buSzPct val="80000"/>
              <a:buFont typeface="Wingdings" panose="05000000000000000000" pitchFamily="2" charset="2"/>
              <a:buNone/>
            </a:pPr>
            <a:r>
              <a:rPr lang="pl-PL" sz="3600" b="1" u="sng" dirty="0">
                <a:latin typeface="Cambria" panose="02040503050406030204" pitchFamily="18" charset="0"/>
                <a:ea typeface="Cambria" panose="02040503050406030204" pitchFamily="18" charset="0"/>
                <a:cs typeface="Times New Roman" panose="02020603050405020304" pitchFamily="18" charset="0"/>
              </a:rPr>
              <a:t>3 przypadek</a:t>
            </a:r>
            <a:endParaRPr lang="pl-PL" sz="3600" b="1" dirty="0">
              <a:latin typeface="Cambria" panose="02040503050406030204" pitchFamily="18" charset="0"/>
              <a:ea typeface="Cambria" panose="02040503050406030204" pitchFamily="18" charset="0"/>
            </a:endParaRPr>
          </a:p>
          <a:p>
            <a:pPr algn="ctr">
              <a:buFont typeface="Wingdings" panose="05000000000000000000" pitchFamily="2" charset="2"/>
              <a:buNone/>
            </a:pPr>
            <a:endParaRPr lang="pl-PL" sz="3600" b="1" dirty="0">
              <a:latin typeface="Cambria" panose="02040503050406030204" pitchFamily="18" charset="0"/>
              <a:ea typeface="Cambria" panose="02040503050406030204" pitchFamily="18" charset="0"/>
              <a:cs typeface="Times New Roman" panose="02020603050405020304" pitchFamily="18" charset="0"/>
            </a:endParaRPr>
          </a:p>
          <a:p>
            <a:pPr algn="ctr">
              <a:buFont typeface="Wingdings" panose="05000000000000000000" pitchFamily="2" charset="2"/>
              <a:buNone/>
            </a:pPr>
            <a:r>
              <a:rPr lang="pl-PL" sz="3600" b="1" dirty="0">
                <a:latin typeface="Cambria" panose="02040503050406030204" pitchFamily="18" charset="0"/>
                <a:ea typeface="Cambria" panose="02040503050406030204" pitchFamily="18" charset="0"/>
                <a:cs typeface="Times New Roman" panose="02020603050405020304" pitchFamily="18" charset="0"/>
              </a:rPr>
              <a:t>zaalarmowanie lub wezwanie pomocy.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75249"/>
            <a:ext cx="10515600" cy="3601713"/>
          </a:xfrm>
        </p:spPr>
        <p:txBody>
          <a:bodyPr/>
          <a:lstStyle/>
          <a:p>
            <a:pPr algn="ctr">
              <a:lnSpc>
                <a:spcPct val="160000"/>
              </a:lnSpc>
              <a:spcBef>
                <a:spcPts val="0"/>
              </a:spcBef>
              <a:buClrTx/>
              <a:buSzPct val="80000"/>
              <a:buFont typeface="Wingdings" panose="05000000000000000000" pitchFamily="2" charset="2"/>
              <a:buNone/>
            </a:pPr>
            <a:r>
              <a:rPr lang="pl-PL" b="1" u="sng" dirty="0">
                <a:latin typeface="Cambria" panose="02040503050406030204" pitchFamily="18" charset="0"/>
                <a:ea typeface="Cambria" panose="02040503050406030204" pitchFamily="18" charset="0"/>
                <a:cs typeface="Times New Roman" panose="02020603050405020304" pitchFamily="18" charset="0"/>
              </a:rPr>
              <a:t>4 przypadek</a:t>
            </a: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60000"/>
              </a:lnSpc>
              <a:spcBef>
                <a:spcPts val="0"/>
              </a:spcBef>
              <a:buFont typeface="Wingdings" panose="05000000000000000000" pitchFamily="2" charset="2"/>
              <a:buNone/>
            </a:pPr>
            <a:r>
              <a:rPr lang="pl-PL" b="1" dirty="0">
                <a:latin typeface="Cambria" panose="02040503050406030204" pitchFamily="18" charset="0"/>
                <a:ea typeface="Cambria" panose="02040503050406030204" pitchFamily="18" charset="0"/>
                <a:cs typeface="Times New Roman" panose="02020603050405020304" pitchFamily="18" charset="0"/>
              </a:rPr>
              <a:t>neutralizacja przedmiotów lub urządzeń mogących stwarzać niebezpieczeństwo wybuchu, powodujących jednocześnie bezpośrednie zagrożenie zdrowia lub życia policjanta lub innej osoby.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845837"/>
            <a:ext cx="10515600" cy="3331125"/>
          </a:xfrm>
        </p:spPr>
        <p:txBody>
          <a:bodyPr/>
          <a:lstStyle/>
          <a:p>
            <a:pPr marL="0" indent="0" algn="ctr">
              <a:buClrTx/>
              <a:buSzPct val="80000"/>
              <a:buFont typeface="Wingdings" panose="05000000000000000000" pitchFamily="2" charset="2"/>
              <a:buNone/>
            </a:pPr>
            <a:r>
              <a:rPr lang="pl-PL" b="1" u="sng" dirty="0">
                <a:latin typeface="Cambria" panose="02040503050406030204" pitchFamily="18" charset="0"/>
                <a:ea typeface="Cambria" panose="02040503050406030204" pitchFamily="18" charset="0"/>
                <a:cs typeface="Times New Roman" panose="02020603050405020304" pitchFamily="18" charset="0"/>
              </a:rPr>
              <a:t>5 przypadek</a:t>
            </a:r>
            <a:endParaRPr lang="pl-PL" b="1" dirty="0">
              <a:latin typeface="Cambria" panose="02040503050406030204" pitchFamily="18" charset="0"/>
              <a:ea typeface="Cambria" panose="02040503050406030204" pitchFamily="18" charset="0"/>
            </a:endParaRPr>
          </a:p>
          <a:p>
            <a:pPr marL="0" indent="0" algn="just">
              <a:buFont typeface="Wingdings" panose="05000000000000000000" pitchFamily="2" charset="2"/>
              <a:buNone/>
            </a:pP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50000"/>
              </a:lnSpc>
              <a:buFont typeface="Wingdings" panose="05000000000000000000" pitchFamily="2" charset="2"/>
              <a:buNone/>
            </a:pPr>
            <a:r>
              <a:rPr lang="pl-PL" b="1" dirty="0">
                <a:latin typeface="Cambria" panose="02040503050406030204" pitchFamily="18" charset="0"/>
                <a:ea typeface="Cambria" panose="02040503050406030204" pitchFamily="18" charset="0"/>
                <a:cs typeface="Times New Roman" panose="02020603050405020304" pitchFamily="18" charset="0"/>
              </a:rPr>
              <a:t>unieszkodliwienie zwierzęcia, którego zachowanie zagraża bezpośrednio życiu lub zdrowiu uprawnionego lub innej osoby.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3004457"/>
            <a:ext cx="10515600" cy="2235758"/>
          </a:xfrm>
        </p:spPr>
        <p:txBody>
          <a:bodyPr>
            <a:normAutofit/>
          </a:bodyPr>
          <a:lstStyle/>
          <a:p>
            <a:pPr algn="ctr">
              <a:buClrTx/>
              <a:buSzPct val="80000"/>
              <a:buFont typeface="Wingdings" panose="05000000000000000000" pitchFamily="2" charset="2"/>
              <a:buNone/>
            </a:pPr>
            <a:r>
              <a:rPr lang="pl-PL" sz="3200" b="1" u="sng" dirty="0">
                <a:latin typeface="Cambria" panose="02040503050406030204" pitchFamily="18" charset="0"/>
                <a:ea typeface="Cambria" panose="02040503050406030204" pitchFamily="18" charset="0"/>
                <a:cs typeface="Times New Roman" panose="02020603050405020304" pitchFamily="18" charset="0"/>
              </a:rPr>
              <a:t>6 przypadek</a:t>
            </a:r>
            <a:endParaRPr lang="pl-PL" sz="3200" b="1" dirty="0">
              <a:latin typeface="Cambria" panose="02040503050406030204" pitchFamily="18" charset="0"/>
              <a:ea typeface="Cambria" panose="02040503050406030204" pitchFamily="18" charset="0"/>
            </a:endParaRPr>
          </a:p>
          <a:p>
            <a:pPr algn="ctr">
              <a:buFont typeface="Wingdings" panose="05000000000000000000" pitchFamily="2" charset="2"/>
              <a:buNone/>
            </a:pPr>
            <a:endParaRPr lang="pl-PL" sz="3200" b="1" dirty="0">
              <a:latin typeface="Cambria" panose="02040503050406030204" pitchFamily="18" charset="0"/>
              <a:ea typeface="Cambria" panose="02040503050406030204" pitchFamily="18" charset="0"/>
              <a:cs typeface="Times New Roman" panose="02020603050405020304" pitchFamily="18" charset="0"/>
            </a:endParaRPr>
          </a:p>
          <a:p>
            <a:pPr algn="ctr">
              <a:buFont typeface="Wingdings" panose="05000000000000000000" pitchFamily="2" charset="2"/>
              <a:buNone/>
            </a:pPr>
            <a:r>
              <a:rPr lang="pl-PL" sz="3200" b="1" dirty="0">
                <a:latin typeface="Cambria" panose="02040503050406030204" pitchFamily="18" charset="0"/>
                <a:ea typeface="Cambria" panose="02040503050406030204" pitchFamily="18" charset="0"/>
                <a:cs typeface="Times New Roman" panose="02020603050405020304" pitchFamily="18" charset="0"/>
              </a:rPr>
              <a:t>oddanie strzału ostrzegawczego.</a:t>
            </a:r>
          </a:p>
          <a:p>
            <a:pPr marL="0" indent="0">
              <a:buNone/>
            </a:pPr>
            <a:endParaRPr lang="pl-PL" sz="3200" dirty="0">
              <a:latin typeface="Cambria" panose="02040503050406030204" pitchFamily="18" charset="0"/>
              <a:ea typeface="Cambria" panose="020405030504060302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40563"/>
            <a:ext cx="10515600" cy="3536400"/>
          </a:xfrm>
        </p:spPr>
        <p:txBody>
          <a:bodyPr/>
          <a:lstStyle/>
          <a:p>
            <a:pPr marL="0" indent="0" algn="ctr">
              <a:buNone/>
            </a:pPr>
            <a:r>
              <a:rPr lang="pl-PL" b="1" u="sng" dirty="0">
                <a:latin typeface="Cambria" panose="02040503050406030204" pitchFamily="18" charset="0"/>
                <a:ea typeface="Cambria" panose="02040503050406030204" pitchFamily="18" charset="0"/>
                <a:cs typeface="Times New Roman" panose="02020603050405020304" pitchFamily="18" charset="0"/>
              </a:rPr>
              <a:t>7 przypadek</a:t>
            </a:r>
            <a:endParaRPr lang="pl-PL" b="1" dirty="0">
              <a:latin typeface="Cambria" panose="02040503050406030204" pitchFamily="18" charset="0"/>
              <a:ea typeface="Cambria" panose="02040503050406030204" pitchFamily="18" charset="0"/>
            </a:endParaRPr>
          </a:p>
          <a:p>
            <a:pPr marL="0" indent="0">
              <a:buNone/>
            </a:pPr>
            <a:endParaRPr lang="pl-PL" b="1" dirty="0">
              <a:latin typeface="Cambria" panose="02040503050406030204" pitchFamily="18" charset="0"/>
              <a:ea typeface="Cambria" panose="02040503050406030204" pitchFamily="18" charset="0"/>
            </a:endParaRPr>
          </a:p>
          <a:p>
            <a:pPr marL="0" indent="0" algn="just">
              <a:buNone/>
            </a:pPr>
            <a:r>
              <a:rPr lang="pl-PL" b="1" dirty="0">
                <a:latin typeface="Cambria" panose="02040503050406030204" pitchFamily="18" charset="0"/>
                <a:ea typeface="Cambria" panose="02040503050406030204" pitchFamily="18" charset="0"/>
              </a:rPr>
              <a:t>Zniszczenia lub unieruchomienia bezzałogowego statku powietrznego,</a:t>
            </a:r>
            <a:br>
              <a:rPr lang="pl-PL" b="1" dirty="0">
                <a:latin typeface="Cambria" panose="02040503050406030204" pitchFamily="18" charset="0"/>
                <a:ea typeface="Cambria" panose="02040503050406030204" pitchFamily="18" charset="0"/>
              </a:rPr>
            </a:br>
            <a:r>
              <a:rPr lang="pl-PL" b="1" dirty="0">
                <a:latin typeface="Cambria" panose="02040503050406030204" pitchFamily="18" charset="0"/>
                <a:ea typeface="Cambria" panose="02040503050406030204" pitchFamily="18" charset="0"/>
              </a:rPr>
              <a:t>w przypadkach określonych w ustawie z dnia 3 lipca 2002 r. - Prawo lotnicze, tj. gdy przebieg lotu lub działanie bezzałogowego statku powietrznego:</a:t>
            </a: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WYKORZYSTANIA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BRONI PALNEJ – Art. 47</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59224"/>
            <a:ext cx="10515600" cy="3638939"/>
          </a:xfrm>
        </p:spPr>
        <p:txBody>
          <a:bodyPr>
            <a:normAutofit fontScale="62500" lnSpcReduction="20000"/>
          </a:bodyPr>
          <a:lstStyle/>
          <a:p>
            <a:pPr marL="0" indent="0" algn="ctr">
              <a:buNone/>
            </a:pPr>
            <a:r>
              <a:rPr lang="pl-PL" sz="3100" b="1" u="sng" dirty="0">
                <a:latin typeface="Cambria" panose="02040503050406030204" pitchFamily="18" charset="0"/>
                <a:ea typeface="Cambria" panose="02040503050406030204" pitchFamily="18" charset="0"/>
                <a:cs typeface="Times New Roman" panose="02020603050405020304" pitchFamily="18" charset="0"/>
              </a:rPr>
              <a:t>c.d. 7 przypadek</a:t>
            </a:r>
            <a:endParaRPr lang="pl-PL" sz="3100" dirty="0">
              <a:latin typeface="Cambria" panose="02040503050406030204" pitchFamily="18" charset="0"/>
              <a:ea typeface="Cambria" panose="02040503050406030204" pitchFamily="18" charset="0"/>
            </a:endParaRPr>
          </a:p>
          <a:p>
            <a:pPr marL="0" indent="0">
              <a:buNone/>
            </a:pPr>
            <a:endParaRPr lang="pl-PL" sz="3100" b="1" u="sng"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50000"/>
              </a:lnSpc>
              <a:buNone/>
            </a:pPr>
            <a:r>
              <a:rPr lang="pl-PL" sz="3100" b="1" dirty="0">
                <a:latin typeface="Cambria" panose="02040503050406030204" pitchFamily="18" charset="0"/>
                <a:ea typeface="Cambria" panose="02040503050406030204" pitchFamily="18" charset="0"/>
              </a:rPr>
              <a:t>a) zagraża życiu lub zdrowiu osoby,</a:t>
            </a:r>
          </a:p>
          <a:p>
            <a:pPr marL="0" indent="0" algn="just">
              <a:lnSpc>
                <a:spcPct val="150000"/>
              </a:lnSpc>
              <a:buNone/>
            </a:pPr>
            <a:r>
              <a:rPr lang="pl-PL" sz="3100" b="1" dirty="0">
                <a:latin typeface="Cambria" panose="02040503050406030204" pitchFamily="18" charset="0"/>
                <a:ea typeface="Cambria" panose="02040503050406030204" pitchFamily="18" charset="0"/>
              </a:rPr>
              <a:t>b) stwarza zagrożenie dla chronionych obiektów, urządzeń lub obszarów,</a:t>
            </a:r>
          </a:p>
          <a:p>
            <a:pPr marL="0" indent="0" algn="just">
              <a:lnSpc>
                <a:spcPct val="150000"/>
              </a:lnSpc>
              <a:buNone/>
            </a:pPr>
            <a:r>
              <a:rPr lang="pl-PL" sz="3100" b="1" dirty="0">
                <a:latin typeface="Cambria" panose="02040503050406030204" pitchFamily="18" charset="0"/>
                <a:ea typeface="Cambria" panose="02040503050406030204" pitchFamily="18" charset="0"/>
              </a:rPr>
              <a:t>c) zakłóca przebieg imprezy masowej albo zagraża bezpieczeństwu jej uczestników,</a:t>
            </a:r>
          </a:p>
          <a:p>
            <a:pPr marL="0" indent="0" algn="just">
              <a:lnSpc>
                <a:spcPct val="150000"/>
              </a:lnSpc>
              <a:buNone/>
            </a:pPr>
            <a:r>
              <a:rPr lang="pl-PL" sz="3100" b="1" dirty="0">
                <a:latin typeface="Cambria" panose="02040503050406030204" pitchFamily="18" charset="0"/>
                <a:ea typeface="Cambria" panose="02040503050406030204" pitchFamily="18" charset="0"/>
              </a:rPr>
              <a:t>d) stwarza uzasadnione podejrzenie, że może zostać użyty jako środek ataku terrorystycznego.</a:t>
            </a:r>
          </a:p>
          <a:p>
            <a:pPr marL="0" indent="0">
              <a:buNone/>
            </a:pPr>
            <a:endParaRPr lang="pl-PL" b="1" u="sng" dirty="0">
              <a:latin typeface="Cambria" panose="02040503050406030204" pitchFamily="18" charset="0"/>
              <a:cs typeface="Times New Roman" panose="02020603050405020304"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779084" y="821391"/>
            <a:ext cx="5266116" cy="5258709"/>
          </a:xfrm>
          <a:prstGeom prst="rect">
            <a:avLst/>
          </a:prstGeom>
        </p:spPr>
      </p:pic>
      <p:sp>
        <p:nvSpPr>
          <p:cNvPr id="4" name="Pole tekstowe 3"/>
          <p:cNvSpPr txBox="1"/>
          <p:nvPr/>
        </p:nvSpPr>
        <p:spPr>
          <a:xfrm>
            <a:off x="6451600" y="939922"/>
            <a:ext cx="4724225" cy="5078313"/>
          </a:xfrm>
          <a:prstGeom prst="rect">
            <a:avLst/>
          </a:prstGeom>
          <a:noFill/>
        </p:spPr>
        <p:txBody>
          <a:bodyPr wrap="square" rtlCol="0">
            <a:spAutoFit/>
          </a:bodyPr>
          <a:lstStyle/>
          <a:p>
            <a:pPr algn="ctr"/>
            <a:r>
              <a:rPr lang="pl-PL" sz="3600" dirty="0"/>
              <a:t>QR kod</a:t>
            </a:r>
          </a:p>
          <a:p>
            <a:pPr algn="ctr"/>
            <a:endParaRPr lang="pl-PL" sz="3600" dirty="0"/>
          </a:p>
          <a:p>
            <a:pPr algn="ctr"/>
            <a:r>
              <a:rPr lang="pl-PL" sz="3600" dirty="0"/>
              <a:t>przekierowuje na stronę internetową z nagraniami procedur medycznych zawierającymi najważniejsze informacje z zakresu autopomocy funkcjonariusza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Ś.P.B. – Art. 11</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10000"/>
          </a:bodyPr>
          <a:lstStyle/>
          <a:p>
            <a:pPr marL="0" indent="0" algn="just">
              <a:lnSpc>
                <a:spcPct val="170000"/>
              </a:lnSpc>
              <a:spcBef>
                <a:spcPts val="0"/>
              </a:spcBef>
              <a:buFont typeface="Wingdings" panose="05000000000000000000" pitchFamily="2" charset="2"/>
              <a:buNone/>
              <a:defRPr/>
            </a:pPr>
            <a:r>
              <a:rPr lang="pl-PL" dirty="0">
                <a:latin typeface="Cambria" panose="02040503050406030204" pitchFamily="18" charset="0"/>
                <a:ea typeface="Cambria" panose="02040503050406030204" pitchFamily="18" charset="0"/>
              </a:rPr>
              <a:t>Środków przymusu bezpośredniego </a:t>
            </a:r>
            <a:r>
              <a:rPr lang="pl-PL" b="1" u="sng" dirty="0">
                <a:latin typeface="Cambria" panose="02040503050406030204" pitchFamily="18" charset="0"/>
                <a:ea typeface="Cambria" panose="02040503050406030204" pitchFamily="18" charset="0"/>
              </a:rPr>
              <a:t>można</a:t>
            </a:r>
            <a:r>
              <a:rPr lang="pl-PL" dirty="0">
                <a:latin typeface="Cambria" panose="02040503050406030204" pitchFamily="18" charset="0"/>
                <a:ea typeface="Cambria" panose="02040503050406030204" pitchFamily="18" charset="0"/>
              </a:rPr>
              <a:t> użyć lub wykorzystać je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przypadku konieczności </a:t>
            </a:r>
            <a:r>
              <a:rPr lang="pl-PL" dirty="0">
                <a:solidFill>
                  <a:schemeClr val="tx1"/>
                </a:solidFill>
                <a:latin typeface="Cambria" panose="02040503050406030204" pitchFamily="18" charset="0"/>
                <a:ea typeface="Cambria" panose="02040503050406030204" pitchFamily="18" charset="0"/>
              </a:rPr>
              <a:t>podjęcia co najmniej jednego z następujących </a:t>
            </a:r>
            <a:r>
              <a:rPr lang="pl-PL" dirty="0">
                <a:latin typeface="Cambria" panose="02040503050406030204" pitchFamily="18" charset="0"/>
                <a:ea typeface="Cambria" panose="02040503050406030204" pitchFamily="18" charset="0"/>
              </a:rPr>
              <a:t>działań:</a:t>
            </a:r>
          </a:p>
          <a:p>
            <a:pPr marL="457200" indent="-457200" algn="just">
              <a:lnSpc>
                <a:spcPct val="170000"/>
              </a:lnSpc>
              <a:spcBef>
                <a:spcPts val="0"/>
              </a:spcBef>
              <a:buClrTx/>
              <a:buSzPct val="100000"/>
              <a:buFont typeface="Wingdings" panose="05000000000000000000" pitchFamily="2" charset="2"/>
              <a:buAutoNum type="arabicPeriod"/>
              <a:defRPr/>
            </a:pPr>
            <a:r>
              <a:rPr lang="pl-PL" dirty="0">
                <a:latin typeface="Cambria" panose="02040503050406030204" pitchFamily="18" charset="0"/>
                <a:ea typeface="Cambria" panose="02040503050406030204" pitchFamily="18" charset="0"/>
              </a:rPr>
              <a:t>wyegzekwowania wymaganego prawem zachowania zgodnie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z wydanym przez </a:t>
            </a:r>
            <a:r>
              <a:rPr lang="pl-PL" b="1" u="sng" dirty="0">
                <a:latin typeface="Cambria" panose="02040503050406030204" pitchFamily="18" charset="0"/>
                <a:ea typeface="Cambria" panose="02040503050406030204" pitchFamily="18" charset="0"/>
              </a:rPr>
              <a:t>policjanta</a:t>
            </a:r>
            <a:r>
              <a:rPr lang="pl-PL" dirty="0">
                <a:latin typeface="Cambria" panose="02040503050406030204" pitchFamily="18" charset="0"/>
                <a:ea typeface="Cambria" panose="02040503050406030204" pitchFamily="18" charset="0"/>
              </a:rPr>
              <a:t> poleceniem,</a:t>
            </a:r>
          </a:p>
          <a:p>
            <a:pPr marL="457200" indent="-457200" algn="just">
              <a:lnSpc>
                <a:spcPct val="170000"/>
              </a:lnSpc>
              <a:spcBef>
                <a:spcPts val="0"/>
              </a:spcBef>
              <a:buClrTx/>
              <a:buSzPct val="100000"/>
              <a:buFont typeface="Wingdings" panose="05000000000000000000" pitchFamily="2" charset="2"/>
              <a:buAutoNum type="arabicPeriod"/>
              <a:defRPr/>
            </a:pPr>
            <a:r>
              <a:rPr lang="pl-PL" dirty="0">
                <a:latin typeface="Cambria" panose="02040503050406030204" pitchFamily="18" charset="0"/>
                <a:ea typeface="Cambria" panose="02040503050406030204" pitchFamily="18" charset="0"/>
              </a:rPr>
              <a:t>odparcia bezpośredniego, bezprawnego zamachu na życie, zdrowie lub wolność </a:t>
            </a:r>
            <a:r>
              <a:rPr lang="pl-PL" b="1" u="sng" dirty="0">
                <a:latin typeface="Cambria" panose="02040503050406030204" pitchFamily="18" charset="0"/>
                <a:ea typeface="Cambria" panose="02040503050406030204" pitchFamily="18" charset="0"/>
              </a:rPr>
              <a:t>policjanta</a:t>
            </a:r>
            <a:r>
              <a:rPr lang="pl-PL" dirty="0">
                <a:latin typeface="Cambria" panose="02040503050406030204" pitchFamily="18" charset="0"/>
                <a:ea typeface="Cambria" panose="02040503050406030204" pitchFamily="18" charset="0"/>
              </a:rPr>
              <a:t> lub innej osoby.</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Ś.P.B.</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457200" indent="-457200" algn="just">
              <a:lnSpc>
                <a:spcPct val="150000"/>
              </a:lnSpc>
              <a:buClrTx/>
              <a:buSzPct val="100000"/>
              <a:buFont typeface="+mj-lt"/>
              <a:buAutoNum type="arabicPeriod" startAt="3"/>
              <a:defRPr/>
            </a:pPr>
            <a:r>
              <a:rPr lang="pl-PL" dirty="0">
                <a:latin typeface="Cambria" panose="02040503050406030204" pitchFamily="18" charset="0"/>
                <a:ea typeface="Cambria" panose="02040503050406030204" pitchFamily="18" charset="0"/>
              </a:rPr>
              <a:t>przeciwdziałania czynnościom zmierzającym bezpośrednio do zamachu na życie, zdrowie lub wolność  </a:t>
            </a:r>
            <a:r>
              <a:rPr lang="pl-PL" b="1" u="sng" dirty="0">
                <a:latin typeface="Cambria" panose="02040503050406030204" pitchFamily="18" charset="0"/>
                <a:ea typeface="Cambria" panose="02040503050406030204" pitchFamily="18" charset="0"/>
              </a:rPr>
              <a:t>policjanta</a:t>
            </a:r>
            <a:r>
              <a:rPr lang="pl-PL" dirty="0">
                <a:latin typeface="Cambria" panose="02040503050406030204" pitchFamily="18" charset="0"/>
                <a:ea typeface="Cambria" panose="02040503050406030204" pitchFamily="18" charset="0"/>
              </a:rPr>
              <a:t> lub innej osoby,</a:t>
            </a:r>
          </a:p>
          <a:p>
            <a:pPr marL="457200" indent="-457200" algn="just">
              <a:lnSpc>
                <a:spcPct val="150000"/>
              </a:lnSpc>
              <a:buClrTx/>
              <a:buSzPct val="100000"/>
              <a:buFont typeface="+mj-lt"/>
              <a:buAutoNum type="arabicPeriod" startAt="3"/>
              <a:defRPr/>
            </a:pPr>
            <a:r>
              <a:rPr lang="pl-PL" dirty="0">
                <a:latin typeface="Cambria" panose="02040503050406030204" pitchFamily="18" charset="0"/>
                <a:ea typeface="Cambria" panose="02040503050406030204" pitchFamily="18" charset="0"/>
              </a:rPr>
              <a:t>przeciwdziałania naruszeniu porządku lub bezpieczeństwa publicznego,</a:t>
            </a:r>
          </a:p>
          <a:p>
            <a:pPr marL="457200" indent="-457200" algn="just">
              <a:lnSpc>
                <a:spcPct val="150000"/>
              </a:lnSpc>
              <a:buClrTx/>
              <a:buSzPct val="100000"/>
              <a:buFont typeface="+mj-lt"/>
              <a:buAutoNum type="arabicPeriod" startAt="3"/>
              <a:defRPr/>
            </a:pPr>
            <a:r>
              <a:rPr lang="pl-PL" dirty="0">
                <a:latin typeface="Cambria" panose="02040503050406030204" pitchFamily="18" charset="0"/>
                <a:ea typeface="Cambria" panose="02040503050406030204" pitchFamily="18" charset="0"/>
              </a:rPr>
              <a:t>przeciwdziałania bezpośredniemu zamachowi na ochraniane przez </a:t>
            </a:r>
            <a:r>
              <a:rPr lang="pl-PL" b="1" u="sng" dirty="0">
                <a:latin typeface="Cambria" panose="02040503050406030204" pitchFamily="18" charset="0"/>
                <a:ea typeface="Cambria" panose="02040503050406030204" pitchFamily="18" charset="0"/>
              </a:rPr>
              <a:t>policjanta</a:t>
            </a:r>
            <a:r>
              <a:rPr lang="pl-PL" dirty="0">
                <a:latin typeface="Cambria" panose="02040503050406030204" pitchFamily="18" charset="0"/>
                <a:ea typeface="Cambria" panose="02040503050406030204" pitchFamily="18" charset="0"/>
              </a:rPr>
              <a:t> obszary, obiekty lub urządzenia.</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Ś.P.B.</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0000" lnSpcReduction="20000"/>
          </a:bodyPr>
          <a:lstStyle/>
          <a:p>
            <a:pPr marL="457200" indent="-457200" algn="just">
              <a:lnSpc>
                <a:spcPct val="150000"/>
              </a:lnSpc>
              <a:buClrTx/>
              <a:buSzPct val="100000"/>
              <a:buFont typeface="+mj-lt"/>
              <a:buAutoNum type="arabicPeriod" startAt="6"/>
              <a:defRPr/>
            </a:pPr>
            <a:r>
              <a:rPr lang="pl-PL" dirty="0">
                <a:latin typeface="Cambria" panose="02040503050406030204" pitchFamily="18" charset="0"/>
                <a:ea typeface="Cambria" panose="02040503050406030204" pitchFamily="18" charset="0"/>
              </a:rPr>
              <a:t>ochrony porządku lub bezpieczeństwa na obszarach lub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obiektach chronionych przez </a:t>
            </a:r>
            <a:r>
              <a:rPr lang="pl-PL" b="1" u="sng" dirty="0">
                <a:latin typeface="Cambria" panose="02040503050406030204" pitchFamily="18" charset="0"/>
                <a:ea typeface="Cambria" panose="02040503050406030204" pitchFamily="18" charset="0"/>
              </a:rPr>
              <a:t>policjanta,</a:t>
            </a:r>
          </a:p>
          <a:p>
            <a:pPr marL="457200" indent="-457200" algn="just">
              <a:lnSpc>
                <a:spcPct val="150000"/>
              </a:lnSpc>
              <a:buClrTx/>
              <a:buSzPct val="100000"/>
              <a:buFont typeface="+mj-lt"/>
              <a:buAutoNum type="arabicPeriod" startAt="6"/>
              <a:defRPr/>
            </a:pPr>
            <a:r>
              <a:rPr lang="pl-PL" dirty="0">
                <a:latin typeface="Cambria" panose="02040503050406030204" pitchFamily="18" charset="0"/>
                <a:ea typeface="Cambria" panose="02040503050406030204" pitchFamily="18" charset="0"/>
              </a:rPr>
              <a:t>przeciwdziałania zamachowi na nienaruszalność granicy państwowej w rozumieniu art. 1 ustawy z dnia 12 października 1990 r. o ochronie granicy państwowej,</a:t>
            </a:r>
          </a:p>
          <a:p>
            <a:pPr marL="457200" indent="-457200" algn="just">
              <a:lnSpc>
                <a:spcPct val="150000"/>
              </a:lnSpc>
              <a:buClrTx/>
              <a:buSzPct val="100000"/>
              <a:buFont typeface="+mj-lt"/>
              <a:buAutoNum type="arabicPeriod" startAt="6"/>
              <a:defRPr/>
            </a:pPr>
            <a:r>
              <a:rPr lang="pl-PL" dirty="0">
                <a:latin typeface="Cambria" panose="02040503050406030204" pitchFamily="18" charset="0"/>
                <a:ea typeface="Cambria" panose="02040503050406030204" pitchFamily="18" charset="0"/>
              </a:rPr>
              <a:t>przeciwdziałania niszczeniu mienia,</a:t>
            </a:r>
          </a:p>
          <a:p>
            <a:pPr marL="457200" indent="-457200" algn="just">
              <a:lnSpc>
                <a:spcPct val="150000"/>
              </a:lnSpc>
              <a:buClrTx/>
              <a:buSzPct val="100000"/>
              <a:buFont typeface="+mj-lt"/>
              <a:buAutoNum type="arabicPeriod" startAt="6"/>
              <a:defRPr/>
            </a:pPr>
            <a:r>
              <a:rPr lang="pl-PL" dirty="0">
                <a:latin typeface="Cambria" panose="02040503050406030204" pitchFamily="18" charset="0"/>
                <a:ea typeface="Cambria" panose="02040503050406030204" pitchFamily="18" charset="0"/>
              </a:rPr>
              <a:t>zapewnienia bezpieczeństwa konwoju lub doprowadzenia,</a:t>
            </a:r>
          </a:p>
          <a:p>
            <a:pPr marL="457200" indent="-457200" algn="just">
              <a:lnSpc>
                <a:spcPct val="150000"/>
              </a:lnSpc>
              <a:buClrTx/>
              <a:buSzPct val="100000"/>
              <a:buFont typeface="+mj-lt"/>
              <a:buAutoNum type="arabicPeriod" startAt="6"/>
              <a:defRPr/>
            </a:pPr>
            <a:r>
              <a:rPr lang="pl-PL" dirty="0">
                <a:latin typeface="Cambria" panose="02040503050406030204" pitchFamily="18" charset="0"/>
                <a:ea typeface="Cambria" panose="02040503050406030204" pitchFamily="18" charset="0"/>
              </a:rPr>
              <a:t>ujęcia osoby, udaremnienia jej ucieczki lub pościgu za tą osobą.</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Ś.P.B.</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0000" lnSpcReduction="20000"/>
          </a:bodyPr>
          <a:lstStyle/>
          <a:p>
            <a:pPr marL="457200" indent="-457200" algn="just">
              <a:lnSpc>
                <a:spcPct val="150000"/>
              </a:lnSpc>
              <a:buClrTx/>
              <a:buSzPct val="100000"/>
              <a:buFont typeface="+mj-lt"/>
              <a:buAutoNum type="arabicPeriod" startAt="11"/>
              <a:defRPr/>
            </a:pPr>
            <a:r>
              <a:rPr lang="pl-PL" dirty="0">
                <a:latin typeface="Cambria" panose="02040503050406030204" pitchFamily="18" charset="0"/>
                <a:ea typeface="Cambria" panose="02040503050406030204" pitchFamily="18" charset="0"/>
              </a:rPr>
              <a:t>zatrzymania osoby, udaremnienia jej ucieczki lub pościgu za tą osobą,</a:t>
            </a:r>
          </a:p>
          <a:p>
            <a:pPr marL="457200" indent="-457200" algn="just">
              <a:lnSpc>
                <a:spcPct val="150000"/>
              </a:lnSpc>
              <a:buClrTx/>
              <a:buSzPct val="100000"/>
              <a:buFont typeface="+mj-lt"/>
              <a:buAutoNum type="arabicPeriod" startAt="11"/>
              <a:defRPr/>
            </a:pPr>
            <a:r>
              <a:rPr lang="pl-PL" dirty="0">
                <a:latin typeface="Cambria" panose="02040503050406030204" pitchFamily="18" charset="0"/>
                <a:ea typeface="Cambria" panose="02040503050406030204" pitchFamily="18" charset="0"/>
              </a:rPr>
              <a:t>pokonania biernego oporu,</a:t>
            </a:r>
          </a:p>
          <a:p>
            <a:pPr marL="457200" indent="-457200" algn="just">
              <a:lnSpc>
                <a:spcPct val="150000"/>
              </a:lnSpc>
              <a:buClrTx/>
              <a:buSzPct val="100000"/>
              <a:buFont typeface="+mj-lt"/>
              <a:buAutoNum type="arabicPeriod" startAt="11"/>
              <a:defRPr/>
            </a:pPr>
            <a:r>
              <a:rPr lang="pl-PL" dirty="0">
                <a:latin typeface="Cambria" panose="02040503050406030204" pitchFamily="18" charset="0"/>
                <a:ea typeface="Cambria" panose="02040503050406030204" pitchFamily="18" charset="0"/>
              </a:rPr>
              <a:t>pokonania czynnego oporu,</a:t>
            </a:r>
          </a:p>
          <a:p>
            <a:pPr marL="457200" indent="-457200" algn="just">
              <a:lnSpc>
                <a:spcPct val="150000"/>
              </a:lnSpc>
              <a:buClrTx/>
              <a:buSzPct val="100000"/>
              <a:buFont typeface="+mj-lt"/>
              <a:buAutoNum type="arabicPeriod" startAt="11"/>
              <a:defRPr/>
            </a:pPr>
            <a:r>
              <a:rPr lang="pl-PL" dirty="0">
                <a:latin typeface="Cambria" panose="02040503050406030204" pitchFamily="18" charset="0"/>
                <a:ea typeface="Cambria" panose="02040503050406030204" pitchFamily="18" charset="0"/>
              </a:rPr>
              <a:t>przeciwdziałania czynnościom zmierzającym do autoagresji,</a:t>
            </a:r>
          </a:p>
          <a:p>
            <a:pPr marL="457200" indent="-457200" algn="just">
              <a:lnSpc>
                <a:spcPct val="150000"/>
              </a:lnSpc>
              <a:buClrTx/>
              <a:buSzPct val="100000"/>
              <a:buFont typeface="+mj-lt"/>
              <a:buAutoNum type="arabicPeriod" startAt="11"/>
              <a:defRPr/>
            </a:pPr>
            <a:r>
              <a:rPr lang="pl-PL" dirty="0">
                <a:latin typeface="Cambria" panose="02040503050406030204" pitchFamily="18" charset="0"/>
                <a:ea typeface="Cambria" panose="02040503050406030204" pitchFamily="18" charset="0"/>
              </a:rPr>
              <a:t>zniszczenia albo unieruchomienia bezzałogowego statku powietrznego albo przejęcia kontroli nad jego lotem, w przypadkach, o których mowa w art. 156ze ust. 1 ustawy z dnia 3 lipca 2002 r. - Prawo lotnicze.</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altLang="pl-PL" sz="3600" b="1" dirty="0">
                <a:latin typeface="Cambria" panose="02040503050406030204" pitchFamily="18" charset="0"/>
                <a:ea typeface="Cambria" panose="02040503050406030204" pitchFamily="18" charset="0"/>
              </a:rPr>
              <a:t>CZYNNOŚCI PRZED UŻYCIEM Ś.P.B. – Art. 34 </a:t>
            </a: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1295401" y="2848708"/>
            <a:ext cx="9601196" cy="3027160"/>
          </a:xfrm>
        </p:spPr>
        <p:txBody>
          <a:bodyPr>
            <a:normAutofit/>
          </a:bodyPr>
          <a:lstStyle/>
          <a:p>
            <a:pPr marL="0" indent="0" algn="just">
              <a:buNone/>
            </a:pPr>
            <a:r>
              <a:rPr lang="pl-PL" sz="3500" dirty="0">
                <a:latin typeface="Cambria" panose="02040503050406030204" pitchFamily="18" charset="0"/>
                <a:ea typeface="Cambria" panose="02040503050406030204" pitchFamily="18" charset="0"/>
              </a:rPr>
              <a:t>Środków przymusu bezpośredniego </a:t>
            </a:r>
            <a:r>
              <a:rPr lang="pl-PL" sz="3500" b="1" u="sng" dirty="0">
                <a:latin typeface="Cambria" panose="02040503050406030204" pitchFamily="18" charset="0"/>
                <a:ea typeface="Cambria" panose="02040503050406030204" pitchFamily="18" charset="0"/>
              </a:rPr>
              <a:t>można</a:t>
            </a:r>
            <a:r>
              <a:rPr lang="pl-PL" sz="3500" dirty="0">
                <a:latin typeface="Cambria" panose="02040503050406030204" pitchFamily="18" charset="0"/>
                <a:ea typeface="Cambria" panose="02040503050406030204" pitchFamily="18" charset="0"/>
              </a:rPr>
              <a:t> użyć po </a:t>
            </a:r>
            <a:r>
              <a:rPr lang="pl-PL" sz="3500" b="1" u="sng" dirty="0">
                <a:latin typeface="Cambria" panose="02040503050406030204" pitchFamily="18" charset="0"/>
                <a:ea typeface="Cambria" panose="02040503050406030204" pitchFamily="18" charset="0"/>
              </a:rPr>
              <a:t>uprzednim bezskutecznym </a:t>
            </a:r>
            <a:r>
              <a:rPr lang="pl-PL" sz="3500" dirty="0">
                <a:latin typeface="Cambria" panose="02040503050406030204" pitchFamily="18" charset="0"/>
                <a:ea typeface="Cambria" panose="02040503050406030204" pitchFamily="18" charset="0"/>
              </a:rPr>
              <a:t>wezwaniu osoby do zachowania się zgodnego z prawem oraz po </a:t>
            </a:r>
            <a:r>
              <a:rPr lang="pl-PL" sz="3500" b="1" u="sng" dirty="0">
                <a:latin typeface="Cambria" panose="02040503050406030204" pitchFamily="18" charset="0"/>
                <a:ea typeface="Cambria" panose="02040503050406030204" pitchFamily="18" charset="0"/>
              </a:rPr>
              <a:t>uprzedzeniu</a:t>
            </a:r>
            <a:r>
              <a:rPr lang="pl-PL" sz="3500" dirty="0">
                <a:latin typeface="Cambria" panose="02040503050406030204" pitchFamily="18" charset="0"/>
                <a:ea typeface="Cambria" panose="02040503050406030204" pitchFamily="18" charset="0"/>
              </a:rPr>
              <a:t> jej o zamiarze użycia tych środków. </a:t>
            </a:r>
            <a:endParaRPr lang="pl-PL" sz="35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endParaRPr lang="pl-PL" sz="4000" dirty="0">
              <a:latin typeface="Cambria" panose="02040503050406030204" pitchFamily="18" charset="0"/>
              <a:ea typeface="Cambria" panose="0204050305040603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PRZED UŻYCIEM Ś.P.B.</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0000" lnSpcReduction="20000"/>
          </a:bodyPr>
          <a:lstStyle/>
          <a:p>
            <a:pPr marL="0" indent="0" algn="just">
              <a:lnSpc>
                <a:spcPct val="170000"/>
              </a:lnSpc>
              <a:spcBef>
                <a:spcPts val="0"/>
              </a:spcBef>
              <a:buNone/>
              <a:defRPr/>
            </a:pPr>
            <a:r>
              <a:rPr lang="pl-PL" sz="3200" dirty="0">
                <a:latin typeface="Cambria" panose="02040503050406030204" pitchFamily="18" charset="0"/>
                <a:ea typeface="Cambria" panose="02040503050406030204" pitchFamily="18" charset="0"/>
              </a:rPr>
              <a:t>Policjant odstępuje od wezwania osoby do zachowania zgodnego z prawem oraz uprzedzenia jej o zamiarze użycia środków przymusu bezpośredniego, w przypadku gdy: </a:t>
            </a:r>
          </a:p>
          <a:p>
            <a:pPr algn="just">
              <a:lnSpc>
                <a:spcPct val="170000"/>
              </a:lnSpc>
              <a:spcBef>
                <a:spcPts val="0"/>
              </a:spcBef>
              <a:buFont typeface="Wingdings" panose="05000000000000000000" pitchFamily="2" charset="2"/>
              <a:buChar char="Ø"/>
              <a:defRPr/>
            </a:pPr>
            <a:r>
              <a:rPr lang="pl-PL" dirty="0">
                <a:latin typeface="Cambria" panose="02040503050406030204" pitchFamily="18" charset="0"/>
                <a:ea typeface="Cambria" panose="02040503050406030204" pitchFamily="18" charset="0"/>
              </a:rPr>
              <a:t>występuje bezpośrednie zagrożenie życia, zdrowia lub wolności policjanta lub innej osoby lub,</a:t>
            </a:r>
          </a:p>
          <a:p>
            <a:pPr algn="just">
              <a:lnSpc>
                <a:spcPct val="170000"/>
              </a:lnSpc>
              <a:spcBef>
                <a:spcPts val="0"/>
              </a:spcBef>
              <a:buFont typeface="Wingdings" panose="05000000000000000000" pitchFamily="2" charset="2"/>
              <a:buChar char="Ø"/>
              <a:defRPr/>
            </a:pPr>
            <a:r>
              <a:rPr lang="pl-PL" dirty="0">
                <a:latin typeface="Cambria" panose="02040503050406030204" pitchFamily="18" charset="0"/>
                <a:ea typeface="Cambria" panose="02040503050406030204" pitchFamily="18" charset="0"/>
              </a:rPr>
              <a:t>zwłoka groziłaby niebezpieczeństwem dla dobra chronionego prawem,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a środków przymusu bezpośredniego używa się prewencyjnie. </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 Art. 36 </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sz="3600" dirty="0">
                <a:latin typeface="Cambria" panose="02040503050406030204" pitchFamily="18" charset="0"/>
                <a:ea typeface="Cambria" panose="02040503050406030204" pitchFamily="18" charset="0"/>
              </a:rPr>
              <a:t>W przypadku gdy w wyniku użycia lub wykorzystania środków przymusu bezpośredniego nastąpiło zranienie osoby lub wystąpiły inne widoczne objawy zagrożenia życia lub zdrowia tej osoby, policjant udziela jej niezwłocznie pierwszej pomocy, a w razie potrzeby zapewnia wezwanie kwalifikowanej pierwszej pomocy lub podmiotów świadczących medyczne czynności ratunkowe.</a:t>
            </a:r>
          </a:p>
          <a:p>
            <a:pPr marL="0" indent="0" algn="just">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70637"/>
            <a:ext cx="10515600" cy="4070839"/>
          </a:xfrm>
        </p:spPr>
        <p:txBody>
          <a:bodyPr>
            <a:normAutofit fontScale="70000" lnSpcReduction="20000"/>
          </a:bodyPr>
          <a:lstStyle/>
          <a:p>
            <a:pPr marL="0" indent="0" algn="just">
              <a:lnSpc>
                <a:spcPct val="150000"/>
              </a:lnSpc>
              <a:buFont typeface="Wingdings" panose="05000000000000000000" pitchFamily="2" charset="2"/>
              <a:buNone/>
              <a:defRPr/>
            </a:pPr>
            <a:r>
              <a:rPr lang="pl-PL" sz="3200" b="1" u="sng" dirty="0">
                <a:latin typeface="Cambria" panose="02040503050406030204" pitchFamily="18" charset="0"/>
                <a:ea typeface="Cambria" panose="02040503050406030204" pitchFamily="18" charset="0"/>
              </a:rPr>
              <a:t>Policjant może</a:t>
            </a:r>
            <a:r>
              <a:rPr lang="pl-PL" sz="3200" dirty="0">
                <a:latin typeface="Cambria" panose="02040503050406030204" pitchFamily="18" charset="0"/>
                <a:ea typeface="Cambria" panose="02040503050406030204" pitchFamily="18" charset="0"/>
              </a:rPr>
              <a:t> odstąpić od udzielenia pierwszej pomocy, w przypadku gdy zachodzi jedna z następujących okoliczności:</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tej pomocy może zagrozić życiu, zdrowiu lub bezpieczeństwu policjanta lub innej osoby,</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tej pomocy spowodowałoby konieczność zaniechania przez policjanta czynności ochronnych wobec osób, ważnych obiektów, urządzeń lub obszarów lub w ramach konwoju lub doprowadzenia,</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pomocy osobie poszkodowanej zostało zapewnione przez inne osoby lub podmioty zobowiązane do jej udzielenia.</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lnSpcReduction="10000"/>
          </a:bodyPr>
          <a:lstStyle/>
          <a:p>
            <a:pPr marL="0" indent="0" algn="just">
              <a:buNone/>
            </a:pPr>
            <a:r>
              <a:rPr lang="pl-PL" sz="3600" dirty="0">
                <a:latin typeface="Cambria" panose="02040503050406030204" pitchFamily="18" charset="0"/>
                <a:ea typeface="Cambria" panose="02040503050406030204" pitchFamily="18" charset="0"/>
              </a:rPr>
              <a:t>W przypadku </a:t>
            </a:r>
            <a:r>
              <a:rPr lang="pl-PL" sz="3600" b="1" u="sng" dirty="0">
                <a:latin typeface="Cambria" panose="02040503050406030204" pitchFamily="18" charset="0"/>
                <a:ea typeface="Cambria" panose="02040503050406030204" pitchFamily="18" charset="0"/>
              </a:rPr>
              <a:t>odstąpienia</a:t>
            </a:r>
            <a:r>
              <a:rPr lang="pl-PL" sz="3600" dirty="0">
                <a:latin typeface="Cambria" panose="02040503050406030204" pitchFamily="18" charset="0"/>
                <a:ea typeface="Cambria" panose="02040503050406030204" pitchFamily="18" charset="0"/>
              </a:rPr>
              <a:t> od udzielenia pierwszej pomocy </a:t>
            </a:r>
            <a:r>
              <a:rPr lang="pl-PL" sz="3600" b="1" u="sng" dirty="0">
                <a:latin typeface="Cambria" panose="02040503050406030204" pitchFamily="18" charset="0"/>
                <a:ea typeface="Cambria" panose="02040503050406030204" pitchFamily="18" charset="0"/>
              </a:rPr>
              <a:t>lub</a:t>
            </a:r>
            <a:r>
              <a:rPr lang="pl-PL" sz="3600" dirty="0">
                <a:latin typeface="Cambria" panose="02040503050406030204" pitchFamily="18" charset="0"/>
                <a:ea typeface="Cambria" panose="02040503050406030204" pitchFamily="18" charset="0"/>
              </a:rPr>
              <a:t> gdy osoba poszkodowana </a:t>
            </a:r>
            <a:r>
              <a:rPr lang="pl-PL" sz="3600" b="1" u="sng" dirty="0">
                <a:latin typeface="Cambria" panose="02040503050406030204" pitchFamily="18" charset="0"/>
                <a:ea typeface="Cambria" panose="02040503050406030204" pitchFamily="18" charset="0"/>
              </a:rPr>
              <a:t>sprzeciwia</a:t>
            </a:r>
            <a:r>
              <a:rPr lang="pl-PL" sz="3600" dirty="0">
                <a:latin typeface="Cambria" panose="02040503050406030204" pitchFamily="18" charset="0"/>
                <a:ea typeface="Cambria" panose="02040503050406030204" pitchFamily="18" charset="0"/>
              </a:rPr>
              <a:t> się udzieleniu tej pomocy </a:t>
            </a:r>
            <a:r>
              <a:rPr lang="pl-PL" sz="3600" b="1" u="sng" dirty="0">
                <a:latin typeface="Cambria" panose="02040503050406030204" pitchFamily="18" charset="0"/>
                <a:ea typeface="Cambria" panose="02040503050406030204" pitchFamily="18" charset="0"/>
              </a:rPr>
              <a:t>policjant</a:t>
            </a:r>
            <a:r>
              <a:rPr lang="pl-PL" sz="3600" dirty="0">
                <a:latin typeface="Cambria" panose="02040503050406030204" pitchFamily="18" charset="0"/>
                <a:ea typeface="Cambria" panose="02040503050406030204" pitchFamily="18" charset="0"/>
              </a:rPr>
              <a:t> zapewnia wezwanie kwalifikowanej pierwszej pomocy lub podmiotów świadczących medyczne czynności ratunkowe.</a:t>
            </a:r>
            <a:endParaRPr lang="pl-PL" sz="36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2000" b="1" dirty="0">
                <a:latin typeface="Cambria" panose="02040503050406030204" pitchFamily="18" charset="0"/>
                <a:ea typeface="Cambria" panose="02040503050406030204" pitchFamily="18" charset="0"/>
              </a:rPr>
              <a:t>Kurs specjalistyczny dla policjantów służby prewencyjnej </a:t>
            </a:r>
            <a:br>
              <a:rPr lang="pl-PL" altLang="pl-PL" sz="2000" b="1" dirty="0">
                <a:latin typeface="Cambria" panose="02040503050406030204" pitchFamily="18" charset="0"/>
                <a:ea typeface="Cambria" panose="02040503050406030204" pitchFamily="18" charset="0"/>
              </a:rPr>
            </a:br>
            <a:r>
              <a:rPr lang="pl-PL" altLang="pl-PL" sz="2000" b="1" dirty="0">
                <a:latin typeface="Cambria" panose="02040503050406030204" pitchFamily="18" charset="0"/>
                <a:ea typeface="Cambria" panose="02040503050406030204" pitchFamily="18" charset="0"/>
              </a:rPr>
              <a:t>z zakresu podejmowania interwencji i reagowania na niestandardowe zachowania osób, wobec których są one podejmowane.</a:t>
            </a:r>
            <a:br>
              <a:rPr lang="pl-PL" altLang="pl-PL" sz="2000" b="1" dirty="0">
                <a:latin typeface="Cambria" panose="02040503050406030204" pitchFamily="18" charset="0"/>
                <a:ea typeface="Cambria" panose="02040503050406030204" pitchFamily="18" charset="0"/>
              </a:rPr>
            </a:br>
            <a:endParaRPr lang="pl-PL" sz="2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961292" y="2547257"/>
            <a:ext cx="10515600" cy="3349690"/>
          </a:xfrm>
        </p:spPr>
        <p:txBody>
          <a:bodyPr>
            <a:normAutofit fontScale="92500"/>
          </a:bodyPr>
          <a:lstStyle/>
          <a:p>
            <a:pPr marL="0" indent="0" algn="ctr" defTabSz="1069975">
              <a:buNone/>
            </a:pPr>
            <a:r>
              <a:rPr lang="pl-PL" altLang="pl-PL" sz="3600" b="1" dirty="0">
                <a:latin typeface="Cambria" panose="02040503050406030204" pitchFamily="18" charset="0"/>
                <a:ea typeface="Cambria" panose="02040503050406030204" pitchFamily="18" charset="0"/>
              </a:rPr>
              <a:t>Temat Nr 1–  Aspekty przeprowadzania interwencji.</a:t>
            </a:r>
          </a:p>
          <a:p>
            <a:pPr marL="0" indent="0" algn="ctr" defTabSz="1069975">
              <a:buNone/>
            </a:pPr>
            <a:endParaRPr lang="pl-PL" altLang="pl-PL" sz="3600" b="1" dirty="0">
              <a:latin typeface="Cambria" panose="02040503050406030204" pitchFamily="18" charset="0"/>
              <a:ea typeface="Cambria" panose="02040503050406030204" pitchFamily="18" charset="0"/>
            </a:endParaRPr>
          </a:p>
          <a:p>
            <a:pPr marL="1069975" indent="-1069975" algn="ctr">
              <a:buNone/>
            </a:pPr>
            <a:r>
              <a:rPr lang="pl-PL" altLang="pl-PL" sz="3600" b="1" dirty="0">
                <a:latin typeface="Cambria" panose="02040503050406030204" pitchFamily="18" charset="0"/>
                <a:ea typeface="Cambria" panose="02040503050406030204" pitchFamily="18" charset="0"/>
              </a:rPr>
              <a:t>Zagadnienie Nr 1– Podstawy prawne stosowania </a:t>
            </a:r>
          </a:p>
          <a:p>
            <a:pPr marL="1069975" indent="-1069975" algn="ctr">
              <a:buNone/>
            </a:pPr>
            <a:r>
              <a:rPr lang="pl-PL" altLang="pl-PL" sz="3600" b="1" dirty="0">
                <a:latin typeface="Cambria" panose="02040503050406030204" pitchFamily="18" charset="0"/>
                <a:ea typeface="Cambria" panose="02040503050406030204" pitchFamily="18" charset="0"/>
              </a:rPr>
              <a:t>środków przymusu bezpośredniego i broni palnej.</a:t>
            </a:r>
          </a:p>
          <a:p>
            <a:pPr algn="ctr">
              <a:buNone/>
            </a:pPr>
            <a:endParaRPr lang="pl-PL" altLang="pl-PL" sz="3600" b="1" dirty="0">
              <a:latin typeface="Cambria" panose="02040503050406030204" pitchFamily="18" charset="0"/>
              <a:ea typeface="Cambria" panose="02040503050406030204" pitchFamily="18" charset="0"/>
            </a:endParaRPr>
          </a:p>
          <a:p>
            <a:pPr marL="0" indent="0" algn="ctr">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a:bodyPr>
          <a:lstStyle/>
          <a:p>
            <a:pPr marL="0" indent="0" algn="just">
              <a:buNone/>
            </a:pPr>
            <a:r>
              <a:rPr lang="pl-PL" sz="3600" dirty="0">
                <a:latin typeface="Cambria" panose="02040503050406030204" pitchFamily="18" charset="0"/>
                <a:ea typeface="Cambria" panose="02040503050406030204" pitchFamily="18" charset="0"/>
              </a:rPr>
              <a:t>Policjant </a:t>
            </a:r>
            <a:r>
              <a:rPr lang="pl-PL" sz="3600" b="1" u="sng" dirty="0">
                <a:latin typeface="Cambria" panose="02040503050406030204" pitchFamily="18" charset="0"/>
                <a:ea typeface="Cambria" panose="02040503050406030204" pitchFamily="18" charset="0"/>
              </a:rPr>
              <a:t>NIE</a:t>
            </a:r>
            <a:r>
              <a:rPr lang="pl-PL" sz="3600" b="1" dirty="0">
                <a:latin typeface="Cambria" panose="02040503050406030204" pitchFamily="18" charset="0"/>
                <a:ea typeface="Cambria" panose="02040503050406030204" pitchFamily="18" charset="0"/>
              </a:rPr>
              <a:t> </a:t>
            </a:r>
            <a:r>
              <a:rPr lang="pl-PL" sz="3600" dirty="0">
                <a:latin typeface="Cambria" panose="02040503050406030204" pitchFamily="18" charset="0"/>
                <a:ea typeface="Cambria" panose="02040503050406030204" pitchFamily="18" charset="0"/>
              </a:rPr>
              <a:t>może odstąpić od zapewnienia udzielenia medycznych czynności ratunkowych </a:t>
            </a:r>
            <a:r>
              <a:rPr lang="pl-PL" sz="3600" b="1" dirty="0">
                <a:latin typeface="Cambria" panose="02040503050406030204" pitchFamily="18" charset="0"/>
                <a:ea typeface="Cambria" panose="02040503050406030204" pitchFamily="18" charset="0"/>
              </a:rPr>
              <a:t>kobiecie ciężarnej</a:t>
            </a:r>
            <a:r>
              <a:rPr lang="pl-PL" sz="3600" dirty="0">
                <a:latin typeface="Cambria" panose="02040503050406030204" pitchFamily="18" charset="0"/>
                <a:ea typeface="Cambria" panose="02040503050406030204" pitchFamily="18" charset="0"/>
              </a:rPr>
              <a:t>, wobec której użyto środków przymusu bezpośredniego.</a:t>
            </a:r>
            <a:endParaRPr lang="pl-PL" sz="3600" dirty="0">
              <a:latin typeface="Cambria" panose="02040503050406030204" pitchFamily="18" charset="0"/>
              <a:ea typeface="Cambria" panose="02040503050406030204" pitchFamily="18" charset="0"/>
              <a:cs typeface="Times New Roman" panose="02020603050405020304" pitchFamily="18" charset="0"/>
            </a:endParaRPr>
          </a:p>
          <a:p>
            <a:pPr marL="0" indent="0" algn="just">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 </a:t>
            </a:r>
            <a:r>
              <a:rPr lang="pl-PL" altLang="pl-PL" sz="3600" b="1" dirty="0">
                <a:solidFill>
                  <a:schemeClr val="tx1"/>
                </a:solidFill>
                <a:latin typeface="Cambria" panose="02040503050406030204" pitchFamily="18" charset="0"/>
                <a:ea typeface="Cambria" panose="02040503050406030204" pitchFamily="18" charset="0"/>
              </a:rPr>
              <a:t>– Art. 37</a:t>
            </a:r>
            <a:br>
              <a:rPr lang="pl-PL" altLang="pl-PL" sz="3600" b="1" dirty="0">
                <a:solidFill>
                  <a:schemeClr val="tx1"/>
                </a:solidFill>
                <a:latin typeface="Cambria" panose="02040503050406030204" pitchFamily="18" charset="0"/>
                <a:ea typeface="Cambria" panose="02040503050406030204" pitchFamily="18" charset="0"/>
              </a:rPr>
            </a:br>
            <a:endParaRPr lang="pl-PL" sz="3600" dirty="0">
              <a:solidFill>
                <a:schemeClr val="tx1"/>
              </a:solidFill>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7500" lnSpcReduction="20000"/>
          </a:bodyPr>
          <a:lstStyle/>
          <a:p>
            <a:pPr marL="0" indent="0" algn="just">
              <a:lnSpc>
                <a:spcPct val="150000"/>
              </a:lnSpc>
              <a:spcBef>
                <a:spcPts val="0"/>
              </a:spcBef>
              <a:buFont typeface="Wingdings" panose="05000000000000000000" pitchFamily="2" charset="2"/>
              <a:buNone/>
              <a:defRPr/>
            </a:pPr>
            <a:r>
              <a:rPr lang="pl-PL" dirty="0">
                <a:latin typeface="Cambria" panose="02040503050406030204" pitchFamily="18" charset="0"/>
                <a:ea typeface="Cambria" panose="02040503050406030204" pitchFamily="18" charset="0"/>
              </a:rPr>
              <a:t>W przypadku gdy w wyniku użycia lub wykorzystania środków przymusu bezpośredniego nastąpiło </a:t>
            </a:r>
            <a:r>
              <a:rPr lang="pl-PL" b="1" u="sng" dirty="0">
                <a:latin typeface="Cambria" panose="02040503050406030204" pitchFamily="18" charset="0"/>
                <a:ea typeface="Cambria" panose="02040503050406030204" pitchFamily="18" charset="0"/>
              </a:rPr>
              <a:t>zranienie osoby</a:t>
            </a:r>
            <a:r>
              <a:rPr lang="pl-PL" dirty="0">
                <a:latin typeface="Cambria" panose="02040503050406030204" pitchFamily="18" charset="0"/>
                <a:ea typeface="Cambria" panose="02040503050406030204" pitchFamily="18" charset="0"/>
              </a:rPr>
              <a:t> lub wystąpiły inne widoczne objawy </a:t>
            </a:r>
            <a:r>
              <a:rPr lang="pl-PL" b="1" u="sng" dirty="0">
                <a:latin typeface="Cambria" panose="02040503050406030204" pitchFamily="18" charset="0"/>
                <a:ea typeface="Cambria" panose="02040503050406030204" pitchFamily="18" charset="0"/>
              </a:rPr>
              <a:t>zagrożenia życia lub zdrowia</a:t>
            </a:r>
            <a:r>
              <a:rPr lang="pl-PL" dirty="0">
                <a:latin typeface="Cambria" panose="02040503050406030204" pitchFamily="18" charset="0"/>
                <a:ea typeface="Cambria" panose="02040503050406030204" pitchFamily="18" charset="0"/>
              </a:rPr>
              <a:t> tej osoby albo nastąpiła jej </a:t>
            </a:r>
            <a:r>
              <a:rPr lang="pl-PL" b="1" u="sng" dirty="0">
                <a:latin typeface="Cambria" panose="02040503050406030204" pitchFamily="18" charset="0"/>
                <a:ea typeface="Cambria" panose="02040503050406030204" pitchFamily="18" charset="0"/>
              </a:rPr>
              <a:t>śmierć</a:t>
            </a:r>
            <a:r>
              <a:rPr lang="pl-PL" dirty="0">
                <a:latin typeface="Cambria" panose="02040503050406030204" pitchFamily="18" charset="0"/>
                <a:ea typeface="Cambria" panose="02040503050406030204" pitchFamily="18" charset="0"/>
              </a:rPr>
              <a:t>, zranienie albo śmierć </a:t>
            </a:r>
            <a:r>
              <a:rPr lang="pl-PL" b="1" u="sng" dirty="0">
                <a:latin typeface="Cambria" panose="02040503050406030204" pitchFamily="18" charset="0"/>
                <a:ea typeface="Cambria" panose="02040503050406030204" pitchFamily="18" charset="0"/>
              </a:rPr>
              <a:t>zwierzęcia</a:t>
            </a:r>
            <a:r>
              <a:rPr lang="pl-PL" dirty="0">
                <a:latin typeface="Cambria" panose="02040503050406030204" pitchFamily="18" charset="0"/>
                <a:ea typeface="Cambria" panose="02040503050406030204" pitchFamily="18" charset="0"/>
              </a:rPr>
              <a:t> albo </a:t>
            </a:r>
            <a:r>
              <a:rPr lang="pl-PL" b="1" u="sng" dirty="0">
                <a:latin typeface="Cambria" panose="02040503050406030204" pitchFamily="18" charset="0"/>
                <a:ea typeface="Cambria" panose="02040503050406030204" pitchFamily="18" charset="0"/>
              </a:rPr>
              <a:t>zniszczenie</a:t>
            </a:r>
            <a:r>
              <a:rPr lang="pl-PL" dirty="0">
                <a:latin typeface="Cambria" panose="02040503050406030204" pitchFamily="18" charset="0"/>
                <a:ea typeface="Cambria" panose="02040503050406030204" pitchFamily="18" charset="0"/>
              </a:rPr>
              <a:t> mienia, </a:t>
            </a:r>
            <a:r>
              <a:rPr lang="pl-PL" b="1" u="sng" dirty="0">
                <a:latin typeface="Cambria" panose="02040503050406030204" pitchFamily="18" charset="0"/>
                <a:ea typeface="Cambria" panose="02040503050406030204" pitchFamily="18" charset="0"/>
              </a:rPr>
              <a:t>policjant</a:t>
            </a:r>
            <a:r>
              <a:rPr lang="pl-PL" dirty="0">
                <a:latin typeface="Cambria" panose="02040503050406030204" pitchFamily="18" charset="0"/>
                <a:ea typeface="Cambria" panose="02040503050406030204" pitchFamily="18" charset="0"/>
              </a:rPr>
              <a:t>:</a:t>
            </a:r>
          </a:p>
          <a:p>
            <a:pPr algn="just">
              <a:lnSpc>
                <a:spcPct val="15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zabezpiecza miejsce zdarzenia, także przed dostępem osób postronnych, </a:t>
            </a:r>
          </a:p>
          <a:p>
            <a:pPr algn="just">
              <a:lnSpc>
                <a:spcPct val="15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ustala świadków zdarzenia,</a:t>
            </a:r>
          </a:p>
          <a:p>
            <a:pPr algn="just">
              <a:lnSpc>
                <a:spcPct val="15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powiadamia o zdarzeniu właściwego przełożonego lub osobę pełniącą służbę dyżurną.</a:t>
            </a:r>
            <a:endParaRPr lang="pl-PL" sz="32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20000"/>
          </a:bodyPr>
          <a:lstStyle/>
          <a:p>
            <a:pPr marL="0" indent="0" algn="just">
              <a:lnSpc>
                <a:spcPct val="150000"/>
              </a:lnSpc>
              <a:spcBef>
                <a:spcPts val="0"/>
              </a:spcBef>
              <a:buFont typeface="Wingdings" panose="05000000000000000000" pitchFamily="2" charset="2"/>
              <a:buNone/>
              <a:defRPr/>
            </a:pPr>
            <a:r>
              <a:rPr lang="pl-PL" dirty="0">
                <a:latin typeface="Cambria" panose="02040503050406030204" pitchFamily="18" charset="0"/>
                <a:ea typeface="Cambria" panose="02040503050406030204" pitchFamily="18" charset="0"/>
              </a:rPr>
              <a:t>Od zabezpieczenia miejsca zdarzenia, także przed dostępem osób postronnych oraz od ustalania świadków zdarzenia </a:t>
            </a:r>
            <a:r>
              <a:rPr lang="pl-PL" b="1" u="sng" dirty="0">
                <a:latin typeface="Cambria" panose="02040503050406030204" pitchFamily="18" charset="0"/>
                <a:ea typeface="Cambria" panose="02040503050406030204" pitchFamily="18" charset="0"/>
              </a:rPr>
              <a:t>można</a:t>
            </a:r>
            <a:r>
              <a:rPr lang="pl-PL" dirty="0">
                <a:latin typeface="Cambria" panose="02040503050406030204" pitchFamily="18" charset="0"/>
                <a:ea typeface="Cambria" panose="02040503050406030204" pitchFamily="18" charset="0"/>
              </a:rPr>
              <a:t> odstąpić, w przypadku gdy:</a:t>
            </a:r>
          </a:p>
          <a:p>
            <a:pPr algn="just">
              <a:lnSpc>
                <a:spcPct val="15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zagroziłoby to życiu, zdrowiu lub bezpieczeństwu policjanta lub innej osoby,</a:t>
            </a:r>
          </a:p>
          <a:p>
            <a:pPr algn="just">
              <a:lnSpc>
                <a:spcPct val="15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spowodowałoby to konieczność zaniechania przez policjanta czynności ochronnych wobec osób, ważnych obiektów, urządzeń lub obszarów lub w ramach konwoju lub doprowadzenia,</a:t>
            </a:r>
            <a:endParaRPr lang="pl-PL" b="1" dirty="0">
              <a:latin typeface="Cambria" panose="02040503050406030204" pitchFamily="18" charset="0"/>
              <a:ea typeface="Cambria" panose="02040503050406030204" pitchFamily="18" charset="0"/>
            </a:endParaRPr>
          </a:p>
          <a:p>
            <a:pPr marL="0" indent="0" algn="ctr">
              <a:lnSpc>
                <a:spcPct val="150000"/>
              </a:lnSpc>
              <a:spcBef>
                <a:spcPts val="0"/>
              </a:spcBef>
              <a:buClrTx/>
              <a:buFont typeface="Wingdings" panose="05000000000000000000" pitchFamily="2" charset="2"/>
              <a:buNone/>
              <a:defRPr/>
            </a:pPr>
            <a:r>
              <a:rPr lang="pl-PL" b="1" u="sng" dirty="0">
                <a:latin typeface="Cambria" panose="02040503050406030204" pitchFamily="18" charset="0"/>
                <a:ea typeface="Cambria" panose="02040503050406030204" pitchFamily="18" charset="0"/>
              </a:rPr>
              <a:t>do czasu ustania tego zagrożenia lub tej konieczności.</a:t>
            </a:r>
            <a:endParaRPr lang="pl-PL" u="sng" dirty="0">
              <a:latin typeface="Cambria" panose="02040503050406030204" pitchFamily="18" charset="0"/>
              <a:ea typeface="Cambria" panose="020405030504060302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 </a:t>
            </a:r>
            <a:r>
              <a:rPr lang="pl-PL" altLang="pl-PL" sz="3600" b="1" dirty="0">
                <a:solidFill>
                  <a:schemeClr val="tx1"/>
                </a:solidFill>
                <a:latin typeface="Cambria" panose="02040503050406030204" pitchFamily="18" charset="0"/>
                <a:ea typeface="Cambria" panose="02040503050406030204" pitchFamily="18" charset="0"/>
              </a:rPr>
              <a:t>– Art. 39</a:t>
            </a:r>
            <a:br>
              <a:rPr lang="pl-PL" altLang="pl-PL" sz="3600" dirty="0">
                <a:solidFill>
                  <a:schemeClr val="tx1"/>
                </a:solidFill>
                <a:latin typeface="Cambria" panose="02040503050406030204" pitchFamily="18" charset="0"/>
                <a:ea typeface="Cambria" panose="02040503050406030204" pitchFamily="18" charset="0"/>
              </a:rPr>
            </a:br>
            <a:endParaRPr lang="pl-PL" sz="3600" dirty="0">
              <a:solidFill>
                <a:schemeClr val="tx1"/>
              </a:solidFill>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88222"/>
            <a:ext cx="10515600" cy="3508131"/>
          </a:xfrm>
        </p:spPr>
        <p:txBody>
          <a:bodyPr>
            <a:noAutofit/>
          </a:bodyPr>
          <a:lstStyle/>
          <a:p>
            <a:pPr marL="0" indent="0" algn="just">
              <a:lnSpc>
                <a:spcPct val="150000"/>
              </a:lnSpc>
              <a:buFont typeface="Wingdings" panose="05000000000000000000" pitchFamily="2" charset="2"/>
              <a:buNone/>
              <a:defRPr/>
            </a:pPr>
            <a:r>
              <a:rPr lang="pl-PL" sz="2000" dirty="0">
                <a:latin typeface="Cambria" panose="02040503050406030204" pitchFamily="18" charset="0"/>
                <a:ea typeface="Cambria" panose="02040503050406030204" pitchFamily="18" charset="0"/>
              </a:rPr>
              <a:t>W przypadku gdy w wyniku użycia lub wykorzystania środków przymusu bezpośredniego wystąpiły objawy uzasadniające konieczność udzielenia osobie kwalifikowanej pierwszej pomocy lub medycznych czynności ratunkowych albo nastąpiła śmierć tej osoby lub wyrządzona została szkoda w mieniu znacznej wartości, właściwy przełożony lub osoba pełniąca służbę dyżurną niezwłocznie:</a:t>
            </a:r>
          </a:p>
          <a:p>
            <a:pPr algn="just">
              <a:lnSpc>
                <a:spcPct val="150000"/>
              </a:lnSpc>
              <a:buClrTx/>
              <a:buFont typeface="Wingdings" panose="05000000000000000000" pitchFamily="2" charset="2"/>
              <a:buChar char="Ø"/>
              <a:defRPr/>
            </a:pPr>
            <a:r>
              <a:rPr lang="pl-PL" sz="2000" dirty="0">
                <a:latin typeface="Cambria" panose="02040503050406030204" pitchFamily="18" charset="0"/>
                <a:ea typeface="Cambria" panose="02040503050406030204" pitchFamily="18" charset="0"/>
              </a:rPr>
              <a:t>zapewnia w razie potrzeby wezwanie kwalifikowanej pierwszej pomocy lub podmiotów świadczących medyczne czynności ratunkowe osobom poszkodowanym.</a:t>
            </a:r>
            <a:endParaRPr lang="pl-PL" sz="20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sz="2000" dirty="0">
              <a:latin typeface="Cambria" panose="02040503050406030204" pitchFamily="18" charset="0"/>
              <a:ea typeface="Cambria" panose="020405030504060302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3600" b="1" dirty="0">
                <a:latin typeface="Cambria" panose="02040503050406030204" pitchFamily="18" charset="0"/>
                <a:ea typeface="Cambria" panose="02040503050406030204" pitchFamily="18" charset="0"/>
              </a:rPr>
              <a:t>CZYNNOŚCI PO UŻYCIU LUB WYKORZYSTANIU ŚPB</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0000" lnSpcReduction="20000"/>
          </a:bodyPr>
          <a:lstStyle/>
          <a:p>
            <a:pPr>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zapewnia zabezpieczenie śladów i dowodów użycia lub wykorzystania środków przymusu bezpośredniego,</a:t>
            </a:r>
          </a:p>
          <a:p>
            <a:pPr>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powiadamia właściwego miejscowo prokuratora.</a:t>
            </a:r>
          </a:p>
          <a:p>
            <a:pPr marL="0" indent="0">
              <a:lnSpc>
                <a:spcPct val="170000"/>
              </a:lnSpc>
              <a:spcBef>
                <a:spcPts val="0"/>
              </a:spcBef>
              <a:buNone/>
              <a:defRPr/>
            </a:pPr>
            <a:r>
              <a:rPr lang="pl-PL" dirty="0">
                <a:latin typeface="Cambria" panose="02040503050406030204" pitchFamily="18" charset="0"/>
                <a:ea typeface="Cambria" panose="02040503050406030204" pitchFamily="18" charset="0"/>
              </a:rPr>
              <a:t>Ponadto, do obowiązków przełożonego należy:</a:t>
            </a:r>
          </a:p>
          <a:p>
            <a:pPr algn="just">
              <a:lnSpc>
                <a:spcPct val="17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ustalenie, czy użycie lub wykorzystanie środków przymusu bezpośredniego nastąpiło zgodnie z prawem,</a:t>
            </a:r>
          </a:p>
          <a:p>
            <a:pPr algn="just">
              <a:lnSpc>
                <a:spcPct val="17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niezwłoczne powiadomienie właściwego przełożonego.</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ltLang="pl-PL" b="1" dirty="0">
                <a:latin typeface="Cambria" panose="02040503050406030204" pitchFamily="18" charset="0"/>
                <a:ea typeface="Cambria" panose="02040503050406030204" pitchFamily="18" charset="0"/>
              </a:rPr>
              <a:t>SIŁA FIZYCZNA – Art. 14 </a:t>
            </a:r>
          </a:p>
        </p:txBody>
      </p:sp>
      <p:sp>
        <p:nvSpPr>
          <p:cNvPr id="3" name="Symbol zastępczy zawartości 2"/>
          <p:cNvSpPr>
            <a:spLocks noGrp="1"/>
          </p:cNvSpPr>
          <p:nvPr>
            <p:ph idx="1"/>
          </p:nvPr>
        </p:nvSpPr>
        <p:spPr>
          <a:xfrm>
            <a:off x="838200" y="2549769"/>
            <a:ext cx="10515600" cy="3627194"/>
          </a:xfrm>
        </p:spPr>
        <p:txBody>
          <a:bodyPr>
            <a:normAutofit/>
          </a:bodyPr>
          <a:lstStyle/>
          <a:p>
            <a:pPr marL="0" indent="0" algn="ctr">
              <a:buNone/>
            </a:pPr>
            <a:r>
              <a:rPr lang="pl-PL" sz="3200" b="1" dirty="0">
                <a:latin typeface="Cambria" panose="02040503050406030204" pitchFamily="18" charset="0"/>
                <a:ea typeface="Cambria" panose="02040503050406030204" pitchFamily="18" charset="0"/>
              </a:rPr>
              <a:t>Siły fizycznej </a:t>
            </a:r>
            <a:r>
              <a:rPr lang="pl-PL" sz="3200" dirty="0">
                <a:latin typeface="Cambria" panose="02040503050406030204" pitchFamily="18" charset="0"/>
                <a:ea typeface="Cambria" panose="02040503050406030204" pitchFamily="18" charset="0"/>
              </a:rPr>
              <a:t>można użyć lub wykorzystać ją w przypadku konieczności podjęcia co najmniej jednego z następujących działań – w przypadkach </a:t>
            </a:r>
            <a:r>
              <a:rPr lang="pl-PL" sz="3200" dirty="0">
                <a:solidFill>
                  <a:schemeClr val="tx1"/>
                </a:solidFill>
                <a:latin typeface="Cambria" panose="02040503050406030204" pitchFamily="18" charset="0"/>
                <a:ea typeface="Cambria" panose="02040503050406030204" pitchFamily="18" charset="0"/>
              </a:rPr>
              <a:t>określonych w art. 11.</a:t>
            </a:r>
            <a:br>
              <a:rPr lang="pl-PL" sz="3200" dirty="0">
                <a:solidFill>
                  <a:srgbClr val="FF0000"/>
                </a:solidFill>
                <a:latin typeface="Cambria" panose="02040503050406030204" pitchFamily="18" charset="0"/>
                <a:ea typeface="Cambria" panose="02040503050406030204" pitchFamily="18" charset="0"/>
              </a:rPr>
            </a:br>
            <a:endParaRPr lang="pl-PL" sz="4000" dirty="0">
              <a:latin typeface="Cambria" panose="02040503050406030204" pitchFamily="18" charset="0"/>
              <a:ea typeface="Cambria" panose="020405030504060302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SIŁA FIZYCZNA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79431"/>
            <a:ext cx="10515600" cy="3697532"/>
          </a:xfrm>
        </p:spPr>
        <p:txBody>
          <a:bodyPr>
            <a:normAutofit/>
          </a:bodyPr>
          <a:lstStyle/>
          <a:p>
            <a:pPr marL="0" indent="0" algn="ctr">
              <a:buNone/>
            </a:pPr>
            <a:r>
              <a:rPr lang="pl-PL" altLang="pl-PL" sz="3600" b="1" dirty="0">
                <a:latin typeface="Cambria" panose="02040503050406030204" pitchFamily="18" charset="0"/>
                <a:ea typeface="Cambria" panose="02040503050406030204" pitchFamily="18" charset="0"/>
              </a:rPr>
              <a:t>Używając siły fizyczne lub wykorzystując siłę fizyczną, nie zadaje się uderzeń, chyba że policjant działa w celu odparcia zamachu na życie lub zdrowie własne lub innych osób albo na mienie lub przeciwdziała ucieczce.</a:t>
            </a:r>
          </a:p>
          <a:p>
            <a:pPr marL="0" indent="0">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KAJDANKI – Art. 15</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10000"/>
          </a:bodyPr>
          <a:lstStyle/>
          <a:p>
            <a:pPr marL="0" indent="0">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rPr>
              <a:t>Kajdanek </a:t>
            </a:r>
            <a:r>
              <a:rPr lang="pl-PL" dirty="0">
                <a:latin typeface="Cambria" panose="02040503050406030204" pitchFamily="18" charset="0"/>
                <a:ea typeface="Cambria" panose="02040503050406030204" pitchFamily="18" charset="0"/>
              </a:rPr>
              <a:t>można użyć w przypadkach </a:t>
            </a:r>
            <a:r>
              <a:rPr lang="pl-PL" sz="2400" dirty="0">
                <a:solidFill>
                  <a:schemeClr val="tx1"/>
                </a:solidFill>
                <a:latin typeface="Cambria" panose="02040503050406030204" pitchFamily="18" charset="0"/>
                <a:ea typeface="Cambria" panose="02040503050406030204" pitchFamily="18" charset="0"/>
              </a:rPr>
              <a:t>określonych w art. 11 pkt </a:t>
            </a:r>
            <a:r>
              <a:rPr lang="pl-PL" b="1" dirty="0">
                <a:latin typeface="Cambria" panose="02040503050406030204" pitchFamily="18" charset="0"/>
                <a:ea typeface="Cambria" panose="02040503050406030204" pitchFamily="18" charset="0"/>
              </a:rPr>
              <a:t>1-11</a:t>
            </a:r>
            <a:r>
              <a:rPr lang="pl-PL" dirty="0">
                <a:latin typeface="Cambria" panose="02040503050406030204" pitchFamily="18" charset="0"/>
                <a:ea typeface="Cambria" panose="02040503050406030204" pitchFamily="18" charset="0"/>
              </a:rPr>
              <a:t> oraz </a:t>
            </a:r>
            <a:r>
              <a:rPr lang="pl-PL" b="1" dirty="0">
                <a:latin typeface="Cambria" panose="02040503050406030204" pitchFamily="18" charset="0"/>
                <a:ea typeface="Cambria" panose="02040503050406030204" pitchFamily="18" charset="0"/>
              </a:rPr>
              <a:t>13 i 14</a:t>
            </a:r>
            <a:r>
              <a:rPr lang="pl-PL" dirty="0">
                <a:latin typeface="Cambria" panose="02040503050406030204" pitchFamily="18" charset="0"/>
                <a:ea typeface="Cambria" panose="02040503050406030204" pitchFamily="18" charset="0"/>
              </a:rPr>
              <a:t>:</a:t>
            </a:r>
          </a:p>
          <a:p>
            <a:pPr algn="just">
              <a:lnSpc>
                <a:spcPct val="150000"/>
              </a:lnSpc>
              <a:spcBef>
                <a:spcPts val="0"/>
              </a:spcBef>
              <a:buClrTx/>
              <a:buFont typeface="Wingdings" panose="05000000000000000000" pitchFamily="2" charset="2"/>
              <a:buChar char="Ø"/>
            </a:pPr>
            <a:r>
              <a:rPr lang="pl-PL" altLang="pl-PL" b="1" dirty="0">
                <a:latin typeface="Cambria" panose="02040503050406030204" pitchFamily="18" charset="0"/>
                <a:ea typeface="Cambria" panose="02040503050406030204" pitchFamily="18" charset="0"/>
              </a:rPr>
              <a:t>Kajdanek można użyć także na polecenie sądu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lub prokuratora.</a:t>
            </a:r>
          </a:p>
          <a:p>
            <a:pPr algn="just">
              <a:lnSpc>
                <a:spcPct val="150000"/>
              </a:lnSpc>
              <a:spcBef>
                <a:spcPts val="0"/>
              </a:spcBef>
              <a:buClrTx/>
              <a:buFont typeface="Wingdings" panose="05000000000000000000" pitchFamily="2" charset="2"/>
              <a:buChar char="Ø"/>
            </a:pPr>
            <a:r>
              <a:rPr lang="pl-PL" altLang="pl-PL" dirty="0">
                <a:latin typeface="Cambria" panose="02040503050406030204" pitchFamily="18" charset="0"/>
                <a:ea typeface="Cambria" panose="02040503050406030204" pitchFamily="18" charset="0"/>
              </a:rPr>
              <a:t>Kajdanek używa się w celu częściowego unieruchomienia kończyn.</a:t>
            </a:r>
          </a:p>
          <a:p>
            <a:pPr algn="just">
              <a:lnSpc>
                <a:spcPct val="150000"/>
              </a:lnSpc>
              <a:spcBef>
                <a:spcPts val="0"/>
              </a:spcBef>
              <a:buClrTx/>
              <a:buFont typeface="Wingdings" panose="05000000000000000000" pitchFamily="2" charset="2"/>
              <a:buChar char="Ø"/>
            </a:pPr>
            <a:r>
              <a:rPr lang="pl-PL" altLang="pl-PL" b="1" u="sng" dirty="0">
                <a:latin typeface="Cambria" panose="02040503050406030204" pitchFamily="18" charset="0"/>
                <a:ea typeface="Cambria" panose="02040503050406030204" pitchFamily="18" charset="0"/>
              </a:rPr>
              <a:t>Kajdanki zakłada się na ręce trzymane z tyłu</a:t>
            </a:r>
            <a:r>
              <a:rPr lang="pl-PL" altLang="pl-PL" b="1" dirty="0">
                <a:latin typeface="Cambria" panose="02040503050406030204" pitchFamily="18" charset="0"/>
                <a:ea typeface="Cambria" panose="02040503050406030204" pitchFamily="18" charset="0"/>
              </a:rPr>
              <a:t>.</a:t>
            </a:r>
            <a:endParaRPr lang="pl-PL" altLang="pl-PL" dirty="0">
              <a:latin typeface="Cambria" panose="02040503050406030204" pitchFamily="18" charset="0"/>
              <a:ea typeface="Cambria" panose="020405030504060302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PREWENCYJNE UŻYCIE ŚRODKÓW PRZYMUSU BEZPOŚREDNIEGO – Art. 13</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7500" lnSpcReduction="20000"/>
          </a:bodyPr>
          <a:lstStyle/>
          <a:p>
            <a:pPr marL="0" indent="0">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rPr>
              <a:t>Środków przymusu bezpośredniego, </a:t>
            </a:r>
            <a:r>
              <a:rPr lang="pl-PL" b="1" dirty="0">
                <a:solidFill>
                  <a:schemeClr val="tx1"/>
                </a:solidFill>
                <a:latin typeface="Cambria" panose="02040503050406030204" pitchFamily="18" charset="0"/>
                <a:ea typeface="Cambria" panose="02040503050406030204" pitchFamily="18" charset="0"/>
              </a:rPr>
              <a:t>o których mowa w art. 12 ust.1:</a:t>
            </a:r>
            <a:endParaRPr lang="pl-PL" dirty="0">
              <a:solidFill>
                <a:schemeClr val="tx1"/>
              </a:solidFill>
              <a:latin typeface="Cambria" panose="02040503050406030204" pitchFamily="18" charset="0"/>
              <a:ea typeface="Cambria" panose="02040503050406030204" pitchFamily="18" charset="0"/>
            </a:endParaRPr>
          </a:p>
          <a:p>
            <a:pPr algn="just">
              <a:lnSpc>
                <a:spcPct val="150000"/>
              </a:lnSpc>
              <a:spcBef>
                <a:spcPts val="0"/>
              </a:spcBef>
              <a:buClr>
                <a:schemeClr val="bg1"/>
              </a:buClr>
              <a:buFont typeface="Wingdings" panose="05000000000000000000" pitchFamily="2" charset="2"/>
              <a:buChar char="Ø"/>
            </a:pPr>
            <a:r>
              <a:rPr lang="pl-PL" altLang="pl-PL" b="1" dirty="0">
                <a:solidFill>
                  <a:schemeClr val="tx1"/>
                </a:solidFill>
                <a:latin typeface="Cambria" panose="02040503050406030204" pitchFamily="18" charset="0"/>
                <a:ea typeface="Cambria" panose="02040503050406030204" pitchFamily="18" charset="0"/>
              </a:rPr>
              <a:t>pkt. 1 lit. a - </a:t>
            </a:r>
            <a:r>
              <a:rPr lang="pl-PL" altLang="pl-PL" dirty="0">
                <a:solidFill>
                  <a:schemeClr val="tx1"/>
                </a:solidFill>
                <a:latin typeface="Cambria" panose="02040503050406030204" pitchFamily="18" charset="0"/>
                <a:ea typeface="Cambria" panose="02040503050406030204" pitchFamily="18" charset="0"/>
              </a:rPr>
              <a:t>siły fizycznej w postaci technik – </a:t>
            </a:r>
            <a:r>
              <a:rPr lang="pl-PL" altLang="pl-PL" b="1" dirty="0">
                <a:solidFill>
                  <a:schemeClr val="tx1"/>
                </a:solidFill>
                <a:latin typeface="Cambria" panose="02040503050406030204" pitchFamily="18" charset="0"/>
                <a:ea typeface="Cambria" panose="02040503050406030204" pitchFamily="18" charset="0"/>
              </a:rPr>
              <a:t>transportowych</a:t>
            </a:r>
            <a:r>
              <a:rPr lang="pl-PL" altLang="pl-PL" dirty="0">
                <a:solidFill>
                  <a:schemeClr val="tx1"/>
                </a:solidFill>
                <a:latin typeface="Cambria" panose="02040503050406030204" pitchFamily="18" charset="0"/>
                <a:ea typeface="Cambria" panose="02040503050406030204" pitchFamily="18" charset="0"/>
              </a:rPr>
              <a:t>,</a:t>
            </a:r>
          </a:p>
          <a:p>
            <a:pPr algn="just">
              <a:lnSpc>
                <a:spcPct val="150000"/>
              </a:lnSpc>
              <a:spcBef>
                <a:spcPts val="0"/>
              </a:spcBef>
              <a:buClr>
                <a:schemeClr val="bg1"/>
              </a:buClr>
              <a:buFont typeface="Wingdings" panose="05000000000000000000" pitchFamily="2" charset="2"/>
              <a:buChar char="Ø"/>
            </a:pPr>
            <a:r>
              <a:rPr lang="pl-PL" altLang="pl-PL" b="1" dirty="0">
                <a:solidFill>
                  <a:schemeClr val="tx1"/>
                </a:solidFill>
                <a:latin typeface="Cambria" panose="02040503050406030204" pitchFamily="18" charset="0"/>
                <a:ea typeface="Cambria" panose="02040503050406030204" pitchFamily="18" charset="0"/>
              </a:rPr>
              <a:t>pkt. 2 - </a:t>
            </a:r>
            <a:r>
              <a:rPr lang="pl-PL" altLang="pl-PL" dirty="0">
                <a:solidFill>
                  <a:schemeClr val="tx1"/>
                </a:solidFill>
                <a:latin typeface="Cambria" panose="02040503050406030204" pitchFamily="18" charset="0"/>
                <a:ea typeface="Cambria" panose="02040503050406030204" pitchFamily="18" charset="0"/>
              </a:rPr>
              <a:t>kajdanki zakładane na ręce, nogi, zespolone,</a:t>
            </a:r>
          </a:p>
          <a:p>
            <a:pPr algn="just">
              <a:lnSpc>
                <a:spcPct val="150000"/>
              </a:lnSpc>
              <a:spcBef>
                <a:spcPts val="0"/>
              </a:spcBef>
              <a:buClr>
                <a:schemeClr val="bg1"/>
              </a:buClr>
              <a:buFont typeface="Wingdings" panose="05000000000000000000" pitchFamily="2" charset="2"/>
              <a:buChar char="Ø"/>
            </a:pPr>
            <a:r>
              <a:rPr lang="pl-PL" altLang="pl-PL" b="1" dirty="0">
                <a:solidFill>
                  <a:schemeClr val="tx1"/>
                </a:solidFill>
                <a:latin typeface="Cambria" panose="02040503050406030204" pitchFamily="18" charset="0"/>
                <a:ea typeface="Cambria" panose="02040503050406030204" pitchFamily="18" charset="0"/>
              </a:rPr>
              <a:t>pkt. 3 </a:t>
            </a:r>
            <a:r>
              <a:rPr lang="pl-PL" altLang="pl-PL" dirty="0">
                <a:solidFill>
                  <a:schemeClr val="tx1"/>
                </a:solidFill>
                <a:latin typeface="Cambria" panose="02040503050406030204" pitchFamily="18" charset="0"/>
                <a:ea typeface="Cambria" panose="02040503050406030204" pitchFamily="18" charset="0"/>
              </a:rPr>
              <a:t>– kaftan bezpieczeństwa,</a:t>
            </a:r>
          </a:p>
          <a:p>
            <a:pPr algn="just">
              <a:lnSpc>
                <a:spcPct val="150000"/>
              </a:lnSpc>
              <a:spcBef>
                <a:spcPts val="0"/>
              </a:spcBef>
              <a:buClr>
                <a:schemeClr val="bg1"/>
              </a:buClr>
              <a:buFont typeface="Wingdings" panose="05000000000000000000" pitchFamily="2" charset="2"/>
              <a:buChar char="Ø"/>
            </a:pPr>
            <a:r>
              <a:rPr lang="pl-PL" altLang="pl-PL" b="1" dirty="0">
                <a:solidFill>
                  <a:schemeClr val="tx1"/>
                </a:solidFill>
                <a:latin typeface="Cambria" panose="02040503050406030204" pitchFamily="18" charset="0"/>
                <a:ea typeface="Cambria" panose="02040503050406030204" pitchFamily="18" charset="0"/>
              </a:rPr>
              <a:t>pkt. 4 – </a:t>
            </a:r>
            <a:r>
              <a:rPr lang="pl-PL" altLang="pl-PL" dirty="0">
                <a:solidFill>
                  <a:schemeClr val="tx1"/>
                </a:solidFill>
                <a:latin typeface="Cambria" panose="02040503050406030204" pitchFamily="18" charset="0"/>
                <a:ea typeface="Cambria" panose="02040503050406030204" pitchFamily="18" charset="0"/>
              </a:rPr>
              <a:t>pas obezwładniający,</a:t>
            </a:r>
          </a:p>
          <a:p>
            <a:pPr algn="just">
              <a:lnSpc>
                <a:spcPct val="150000"/>
              </a:lnSpc>
              <a:spcBef>
                <a:spcPts val="0"/>
              </a:spcBef>
              <a:buClr>
                <a:schemeClr val="bg1"/>
              </a:buClr>
              <a:buFont typeface="Wingdings" panose="05000000000000000000" pitchFamily="2" charset="2"/>
              <a:buChar char="Ø"/>
            </a:pPr>
            <a:r>
              <a:rPr lang="pl-PL" altLang="pl-PL" b="1" dirty="0">
                <a:solidFill>
                  <a:schemeClr val="tx1"/>
                </a:solidFill>
                <a:latin typeface="Cambria" panose="02040503050406030204" pitchFamily="18" charset="0"/>
                <a:ea typeface="Cambria" panose="02040503050406030204" pitchFamily="18" charset="0"/>
              </a:rPr>
              <a:t>pkt. 6 – </a:t>
            </a:r>
            <a:r>
              <a:rPr lang="pl-PL" altLang="pl-PL" dirty="0">
                <a:solidFill>
                  <a:schemeClr val="tx1"/>
                </a:solidFill>
                <a:latin typeface="Cambria" panose="02040503050406030204" pitchFamily="18" charset="0"/>
                <a:ea typeface="Cambria" panose="02040503050406030204" pitchFamily="18" charset="0"/>
              </a:rPr>
              <a:t>kask zabezpieczający </a:t>
            </a:r>
            <a:r>
              <a:rPr lang="pl-PL" altLang="pl-PL" b="1" dirty="0">
                <a:solidFill>
                  <a:schemeClr val="tx1"/>
                </a:solidFill>
                <a:latin typeface="Cambria" panose="02040503050406030204" pitchFamily="18" charset="0"/>
                <a:ea typeface="Cambria" panose="02040503050406030204" pitchFamily="18" charset="0"/>
              </a:rPr>
              <a:t>– </a:t>
            </a:r>
            <a:r>
              <a:rPr lang="pl-PL" altLang="pl-PL" dirty="0">
                <a:solidFill>
                  <a:schemeClr val="tx1"/>
                </a:solidFill>
                <a:latin typeface="Cambria" panose="02040503050406030204" pitchFamily="18" charset="0"/>
                <a:ea typeface="Cambria" panose="02040503050406030204" pitchFamily="18" charset="0"/>
              </a:rPr>
              <a:t>można użyć także </a:t>
            </a:r>
            <a:r>
              <a:rPr lang="pl-PL" altLang="pl-PL" b="1" dirty="0">
                <a:solidFill>
                  <a:schemeClr val="tx1"/>
                </a:solidFill>
                <a:latin typeface="Cambria" panose="02040503050406030204" pitchFamily="18" charset="0"/>
                <a:ea typeface="Cambria" panose="02040503050406030204" pitchFamily="18" charset="0"/>
              </a:rPr>
              <a:t>prewencyjnie</a:t>
            </a:r>
            <a:r>
              <a:rPr lang="pl-PL" altLang="pl-PL" dirty="0">
                <a:solidFill>
                  <a:schemeClr val="tx1"/>
                </a:solidFill>
                <a:latin typeface="Cambria" panose="02040503050406030204" pitchFamily="18" charset="0"/>
                <a:ea typeface="Cambria" panose="02040503050406030204" pitchFamily="18" charset="0"/>
              </a:rPr>
              <a:t> w celu zapobieżenia ucieczce osoby ujętej, doprowadzonej, </a:t>
            </a:r>
            <a:r>
              <a:rPr lang="pl-PL" altLang="pl-PL" dirty="0">
                <a:latin typeface="Cambria" panose="02040503050406030204" pitchFamily="18" charset="0"/>
                <a:ea typeface="Cambria" panose="02040503050406030204" pitchFamily="18" charset="0"/>
              </a:rPr>
              <a:t>zatrzymanej, konwojowanej lub umieszczonej…</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PREWENCYJNE UŻYCIE ŚRODKÓW PRZYMUSU BEZPOŚREDNIEGO – Art. 13</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0" indent="0">
              <a:buNone/>
            </a:pPr>
            <a:r>
              <a:rPr lang="pl-PL" altLang="pl-PL" sz="4000" b="1" dirty="0">
                <a:latin typeface="Cambria" panose="02040503050406030204" pitchFamily="18" charset="0"/>
                <a:ea typeface="Cambria" panose="02040503050406030204" pitchFamily="18" charset="0"/>
              </a:rPr>
              <a:t>c. d….</a:t>
            </a:r>
            <a:br>
              <a:rPr lang="pl-PL" altLang="pl-PL" sz="4000" dirty="0">
                <a:latin typeface="Cambria" panose="02040503050406030204" pitchFamily="18" charset="0"/>
                <a:ea typeface="Cambria" panose="02040503050406030204" pitchFamily="18" charset="0"/>
              </a:rPr>
            </a:br>
            <a:r>
              <a:rPr lang="pl-PL" altLang="pl-PL" sz="4000" dirty="0">
                <a:latin typeface="Cambria" panose="02040503050406030204" pitchFamily="18" charset="0"/>
                <a:ea typeface="Cambria" panose="02040503050406030204" pitchFamily="18" charset="0"/>
              </a:rPr>
              <a:t>	</a:t>
            </a:r>
            <a:r>
              <a:rPr lang="pl-PL" altLang="pl-PL" sz="4000" dirty="0">
                <a:solidFill>
                  <a:schemeClr val="tx1"/>
                </a:solidFill>
                <a:latin typeface="Cambria" panose="02040503050406030204" pitchFamily="18" charset="0"/>
                <a:ea typeface="Cambria" panose="02040503050406030204" pitchFamily="18" charset="0"/>
              </a:rPr>
              <a:t>w strzeżonym ośrodku, areszcie dla cudzoziemców lub osoby pozbawionej wolności, </a:t>
            </a:r>
            <a:r>
              <a:rPr lang="pl-PL" altLang="pl-PL" sz="4000" b="1" dirty="0">
                <a:solidFill>
                  <a:schemeClr val="tx1"/>
                </a:solidFill>
                <a:latin typeface="Cambria" panose="02040503050406030204" pitchFamily="18" charset="0"/>
                <a:ea typeface="Cambria" panose="02040503050406030204" pitchFamily="18" charset="0"/>
              </a:rPr>
              <a:t>a także </a:t>
            </a:r>
            <a:r>
              <a:rPr lang="pl-PL" altLang="pl-PL" sz="4000" dirty="0">
                <a:solidFill>
                  <a:schemeClr val="tx1"/>
                </a:solidFill>
                <a:latin typeface="Cambria" panose="02040503050406030204" pitchFamily="18" charset="0"/>
                <a:ea typeface="Cambria" panose="02040503050406030204" pitchFamily="18" charset="0"/>
              </a:rPr>
              <a:t>w celu </a:t>
            </a:r>
            <a:r>
              <a:rPr lang="pl-PL" altLang="pl-PL" sz="4000" dirty="0">
                <a:latin typeface="Cambria" panose="02040503050406030204" pitchFamily="18" charset="0"/>
                <a:ea typeface="Cambria" panose="02040503050406030204" pitchFamily="18" charset="0"/>
              </a:rPr>
              <a:t>zapobieżenia objawom </a:t>
            </a:r>
            <a:r>
              <a:rPr lang="pl-PL" altLang="pl-PL" sz="4000" b="1" dirty="0">
                <a:latin typeface="Cambria" panose="02040503050406030204" pitchFamily="18" charset="0"/>
                <a:ea typeface="Cambria" panose="02040503050406030204" pitchFamily="18" charset="0"/>
              </a:rPr>
              <a:t>agresji</a:t>
            </a:r>
            <a:r>
              <a:rPr lang="pl-PL" altLang="pl-PL" sz="4000" dirty="0">
                <a:latin typeface="Cambria" panose="02040503050406030204" pitchFamily="18" charset="0"/>
                <a:ea typeface="Cambria" panose="02040503050406030204" pitchFamily="18" charset="0"/>
              </a:rPr>
              <a:t> lub </a:t>
            </a:r>
            <a:r>
              <a:rPr lang="pl-PL" altLang="pl-PL" sz="4000" b="1" dirty="0">
                <a:latin typeface="Cambria" panose="02040503050406030204" pitchFamily="18" charset="0"/>
                <a:ea typeface="Cambria" panose="02040503050406030204" pitchFamily="18" charset="0"/>
              </a:rPr>
              <a:t>autoagresji</a:t>
            </a:r>
            <a:r>
              <a:rPr lang="pl-PL" altLang="pl-PL" sz="4000" dirty="0">
                <a:latin typeface="Cambria" panose="02040503050406030204" pitchFamily="18" charset="0"/>
                <a:ea typeface="Cambria" panose="02040503050406030204" pitchFamily="18" charset="0"/>
              </a:rPr>
              <a:t> tych osób.</a:t>
            </a:r>
          </a:p>
          <a:p>
            <a:pPr marL="0" indent="0">
              <a:buNone/>
            </a:pPr>
            <a:endParaRPr lang="pl-PL" sz="4000" dirty="0">
              <a:latin typeface="Cambria" panose="0204050305040603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1" y="979713"/>
            <a:ext cx="9601196" cy="1054360"/>
          </a:xfrm>
        </p:spPr>
        <p:txBody>
          <a:bodyPr>
            <a:noAutofit/>
          </a:bodyPr>
          <a:lstStyle/>
          <a:p>
            <a:r>
              <a:rPr lang="pl-PL" sz="3200" b="1" dirty="0">
                <a:solidFill>
                  <a:schemeClr val="tx1"/>
                </a:solidFill>
                <a:latin typeface="Cambria" panose="02040503050406030204" pitchFamily="18" charset="0"/>
                <a:ea typeface="Cambria" panose="02040503050406030204" pitchFamily="18" charset="0"/>
              </a:rPr>
              <a:t>Podstawy prawne dotyczące zastosowania środków przymusu bezpośredniego i broni palnej przez funkcjonariuszy:</a:t>
            </a:r>
          </a:p>
        </p:txBody>
      </p:sp>
      <p:sp>
        <p:nvSpPr>
          <p:cNvPr id="3" name="Symbol zastępczy zawartości 2"/>
          <p:cNvSpPr>
            <a:spLocks noGrp="1"/>
          </p:cNvSpPr>
          <p:nvPr>
            <p:ph idx="1"/>
          </p:nvPr>
        </p:nvSpPr>
        <p:spPr/>
        <p:txBody>
          <a:bodyPr/>
          <a:lstStyle/>
          <a:p>
            <a:r>
              <a:rPr lang="pl-PL" b="1" dirty="0">
                <a:latin typeface="Cambria" panose="02040503050406030204" pitchFamily="18" charset="0"/>
                <a:ea typeface="Cambria" panose="02040503050406030204" pitchFamily="18" charset="0"/>
              </a:rPr>
              <a:t>Art.  16 ust. 1 Ustawy o Policji</a:t>
            </a:r>
            <a:endParaRPr lang="pl-PL" dirty="0">
              <a:latin typeface="Cambria" panose="02040503050406030204" pitchFamily="18" charset="0"/>
              <a:ea typeface="Cambria" panose="02040503050406030204" pitchFamily="18" charset="0"/>
            </a:endParaRPr>
          </a:p>
          <a:p>
            <a:pPr marL="0" indent="0" algn="just">
              <a:buNone/>
            </a:pPr>
            <a:r>
              <a:rPr lang="pl-PL" dirty="0">
                <a:latin typeface="Cambria" panose="02040503050406030204" pitchFamily="18" charset="0"/>
                <a:ea typeface="Cambria" panose="02040503050406030204" pitchFamily="18" charset="0"/>
              </a:rPr>
              <a:t>W przypadkach, o których mowa w art. 11 ustawy z dnia 24 maja 2013 r.                  o środkach przymusu bezpośredniego i broni palnej, policjanci mogą użyć środków przymusu bezpośredniego, o których mowa w art. 12 ust. 1 pkt 1-13 i 17-21 tej ustawy, lub wykorzystać te środki.</a:t>
            </a:r>
          </a:p>
          <a:p>
            <a:endParaRPr lang="pl-PL" dirty="0"/>
          </a:p>
        </p:txBody>
      </p:sp>
    </p:spTree>
    <p:extLst>
      <p:ext uri="{BB962C8B-B14F-4D97-AF65-F5344CB8AC3E}">
        <p14:creationId xmlns:p14="http://schemas.microsoft.com/office/powerpoint/2010/main" val="4155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KAJDANKI</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20000"/>
          </a:bodyPr>
          <a:lstStyle/>
          <a:p>
            <a:pPr algn="just">
              <a:buFont typeface="Wingdings" panose="05000000000000000000" pitchFamily="2" charset="2"/>
              <a:buChar char="Ø"/>
            </a:pPr>
            <a:r>
              <a:rPr lang="pl-PL" altLang="pl-PL" sz="3600" dirty="0">
                <a:latin typeface="Cambria" panose="02040503050406030204" pitchFamily="18" charset="0"/>
                <a:ea typeface="Cambria" panose="02040503050406030204" pitchFamily="18" charset="0"/>
              </a:rPr>
              <a:t>W przypadku prewencyjnego użycia kajdanek lub gdy w ocenie policjanta prawdopodobieństwo podjęcia próby ucieczki, stawiania czynnego oporu lub wystąpienia zachowania mogącego zagrażać życiu, zdrowiu lub mieniu jest nieznaczne, </a:t>
            </a:r>
            <a:r>
              <a:rPr lang="pl-PL" altLang="pl-PL" sz="3600" b="1" u="sng" dirty="0">
                <a:latin typeface="Cambria" panose="02040503050406030204" pitchFamily="18" charset="0"/>
                <a:ea typeface="Cambria" panose="02040503050406030204" pitchFamily="18" charset="0"/>
              </a:rPr>
              <a:t>kajdanki można założyć na ręce</a:t>
            </a:r>
            <a:r>
              <a:rPr lang="pl-PL" altLang="pl-PL" sz="3600" u="sng" dirty="0">
                <a:latin typeface="Cambria" panose="02040503050406030204" pitchFamily="18" charset="0"/>
                <a:ea typeface="Cambria" panose="02040503050406030204" pitchFamily="18" charset="0"/>
              </a:rPr>
              <a:t> </a:t>
            </a:r>
            <a:r>
              <a:rPr lang="pl-PL" altLang="pl-PL" sz="3600" b="1" u="sng" dirty="0">
                <a:latin typeface="Cambria" panose="02040503050406030204" pitchFamily="18" charset="0"/>
                <a:ea typeface="Cambria" panose="02040503050406030204" pitchFamily="18" charset="0"/>
              </a:rPr>
              <a:t>trzymane z przodu</a:t>
            </a:r>
            <a:r>
              <a:rPr lang="pl-PL" altLang="pl-PL" sz="3600" b="1" dirty="0">
                <a:latin typeface="Cambria" panose="02040503050406030204" pitchFamily="18" charset="0"/>
                <a:ea typeface="Cambria" panose="02040503050406030204" pitchFamily="18" charset="0"/>
              </a:rPr>
              <a:t>.</a:t>
            </a:r>
            <a:endParaRPr lang="pl-PL" altLang="pl-PL" sz="3600" dirty="0">
              <a:latin typeface="Cambria" panose="02040503050406030204" pitchFamily="18" charset="0"/>
              <a:ea typeface="Cambria" panose="02040503050406030204" pitchFamily="18" charset="0"/>
            </a:endParaRPr>
          </a:p>
          <a:p>
            <a:pPr marL="0" indent="0" algn="just">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KAJDANKI</a:t>
            </a:r>
            <a:br>
              <a:rPr lang="pl-PL" altLang="pl-PL" b="1" dirty="0">
                <a:latin typeface="Cambria" panose="02040503050406030204" pitchFamily="18" charset="0"/>
                <a:ea typeface="Cambria" panose="02040503050406030204" pitchFamily="18" charset="0"/>
              </a:rPr>
            </a:b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61846"/>
            <a:ext cx="10515600" cy="4018085"/>
          </a:xfrm>
        </p:spPr>
        <p:txBody>
          <a:bodyPr>
            <a:normAutofit fontScale="85000" lnSpcReduction="20000"/>
          </a:bodyPr>
          <a:lstStyle/>
          <a:p>
            <a:pPr marL="0" indent="0" algn="just">
              <a:buFont typeface="Wingdings" panose="05000000000000000000" pitchFamily="2" charset="2"/>
              <a:buNone/>
              <a:defRPr/>
            </a:pPr>
            <a:r>
              <a:rPr lang="pl-PL" dirty="0">
                <a:latin typeface="Cambria" panose="02040503050406030204" pitchFamily="18" charset="0"/>
                <a:ea typeface="Cambria" panose="02040503050406030204" pitchFamily="18" charset="0"/>
              </a:rPr>
              <a:t>Kajdanek zespolonych lub kajdanek zakładanych na nogi można użyć wyłącznie wobec osób:</a:t>
            </a:r>
          </a:p>
          <a:p>
            <a:pPr algn="just">
              <a:buClrTx/>
              <a:buFont typeface="Wingdings" panose="05000000000000000000" pitchFamily="2" charset="2"/>
              <a:buChar char="Ø"/>
              <a:defRPr/>
            </a:pPr>
            <a:r>
              <a:rPr lang="pl-PL" b="1" u="sng" dirty="0">
                <a:latin typeface="Cambria" panose="02040503050406030204" pitchFamily="18" charset="0"/>
                <a:ea typeface="Cambria" panose="02040503050406030204" pitchFamily="18" charset="0"/>
              </a:rPr>
              <a:t>agresywnych</a:t>
            </a:r>
            <a:r>
              <a:rPr lang="pl-PL" dirty="0">
                <a:latin typeface="Cambria" panose="02040503050406030204" pitchFamily="18" charset="0"/>
                <a:ea typeface="Cambria" panose="02040503050406030204" pitchFamily="18" charset="0"/>
              </a:rPr>
              <a:t>,</a:t>
            </a:r>
          </a:p>
          <a:p>
            <a:pPr algn="just">
              <a:buClrTx/>
              <a:buFont typeface="Wingdings" panose="05000000000000000000" pitchFamily="2" charset="2"/>
              <a:buChar char="Ø"/>
              <a:defRPr/>
            </a:pPr>
            <a:r>
              <a:rPr lang="pl-PL" b="1" u="sng" dirty="0">
                <a:latin typeface="Cambria" panose="02040503050406030204" pitchFamily="18" charset="0"/>
                <a:ea typeface="Cambria" panose="02040503050406030204" pitchFamily="18" charset="0"/>
              </a:rPr>
              <a:t>zatrzymanych</a:t>
            </a:r>
            <a:r>
              <a:rPr lang="pl-PL" dirty="0">
                <a:latin typeface="Cambria" panose="02040503050406030204" pitchFamily="18" charset="0"/>
                <a:ea typeface="Cambria" panose="02040503050406030204" pitchFamily="18" charset="0"/>
              </a:rPr>
              <a:t> w związku z podejrzeniem popełnienia przestępstwa z </a:t>
            </a:r>
            <a:r>
              <a:rPr lang="pl-PL" b="1" dirty="0">
                <a:latin typeface="Cambria" panose="02040503050406030204" pitchFamily="18" charset="0"/>
                <a:ea typeface="Cambria" panose="02040503050406030204" pitchFamily="18" charset="0"/>
              </a:rPr>
              <a:t>użyciem broni palnej ,materiałów wybuchowych lub innego niebezpiecznego narzędzia</a:t>
            </a:r>
            <a:r>
              <a:rPr lang="pl-PL" dirty="0">
                <a:latin typeface="Cambria" panose="02040503050406030204" pitchFamily="18" charset="0"/>
                <a:ea typeface="Cambria" panose="02040503050406030204" pitchFamily="18" charset="0"/>
              </a:rPr>
              <a:t> lub </a:t>
            </a:r>
            <a:r>
              <a:rPr lang="pl-PL" b="1" dirty="0">
                <a:latin typeface="Cambria" panose="02040503050406030204" pitchFamily="18" charset="0"/>
                <a:ea typeface="Cambria" panose="02040503050406030204" pitchFamily="18" charset="0"/>
              </a:rPr>
              <a:t>przestępstwa</a:t>
            </a:r>
            <a:r>
              <a:rPr lang="pl-PL" dirty="0">
                <a:latin typeface="Cambria" panose="02040503050406030204" pitchFamily="18" charset="0"/>
                <a:ea typeface="Cambria" panose="02040503050406030204" pitchFamily="18" charset="0"/>
              </a:rPr>
              <a:t>, o którym mowa w </a:t>
            </a:r>
            <a:r>
              <a:rPr lang="pl-PL" b="1" u="sng" dirty="0">
                <a:latin typeface="Cambria" panose="02040503050406030204" pitchFamily="18" charset="0"/>
                <a:ea typeface="Cambria" panose="02040503050406030204" pitchFamily="18" charset="0"/>
              </a:rPr>
              <a:t>art. 115 § 20 </a:t>
            </a:r>
            <a:r>
              <a:rPr lang="pl-PL" dirty="0">
                <a:latin typeface="Cambria" panose="02040503050406030204" pitchFamily="18" charset="0"/>
                <a:ea typeface="Cambria" panose="02040503050406030204" pitchFamily="18" charset="0"/>
              </a:rPr>
              <a:t>(przestępstwo o charakterze terrorystycznym), </a:t>
            </a:r>
            <a:r>
              <a:rPr lang="pl-PL" b="1" u="sng" dirty="0">
                <a:latin typeface="Cambria" panose="02040503050406030204" pitchFamily="18" charset="0"/>
                <a:ea typeface="Cambria" panose="02040503050406030204" pitchFamily="18" charset="0"/>
              </a:rPr>
              <a:t>art. 148</a:t>
            </a:r>
            <a:r>
              <a:rPr lang="pl-PL" dirty="0">
                <a:latin typeface="Cambria" panose="02040503050406030204" pitchFamily="18" charset="0"/>
                <a:ea typeface="Cambria" panose="02040503050406030204" pitchFamily="18" charset="0"/>
              </a:rPr>
              <a:t> (zabójstwo) lub </a:t>
            </a:r>
            <a:r>
              <a:rPr lang="pl-PL" b="1" u="sng" dirty="0">
                <a:latin typeface="Cambria" panose="02040503050406030204" pitchFamily="18" charset="0"/>
                <a:ea typeface="Cambria" panose="02040503050406030204" pitchFamily="18" charset="0"/>
              </a:rPr>
              <a:t>art. 258 </a:t>
            </a:r>
            <a:r>
              <a:rPr lang="pl-PL" dirty="0">
                <a:latin typeface="Cambria" panose="02040503050406030204" pitchFamily="18" charset="0"/>
                <a:ea typeface="Cambria" panose="02040503050406030204" pitchFamily="18" charset="0"/>
              </a:rPr>
              <a:t>(udział w zorganizowanej grupie przestępczej, kierowanie zorganizowaną grupą przestępczą) ustawy z dnia 6 czerwca 1997 r. – Kodeks </a:t>
            </a:r>
            <a:r>
              <a:rPr lang="pl-PL" dirty="0">
                <a:solidFill>
                  <a:schemeClr val="tx1"/>
                </a:solidFill>
                <a:latin typeface="Cambria" panose="02040503050406030204" pitchFamily="18" charset="0"/>
                <a:ea typeface="Cambria" panose="02040503050406030204" pitchFamily="18" charset="0"/>
              </a:rPr>
              <a:t>karny (Dz. U. z 2025 r. poz. 383, 1818, 1872.),</a:t>
            </a:r>
          </a:p>
          <a:p>
            <a:pPr algn="just">
              <a:buClrTx/>
              <a:buFont typeface="Wingdings" panose="05000000000000000000" pitchFamily="2" charset="2"/>
              <a:buChar char="Ø"/>
              <a:defRPr/>
            </a:pPr>
            <a:r>
              <a:rPr lang="pl-PL" b="1" u="sng" dirty="0">
                <a:latin typeface="Cambria" panose="02040503050406030204" pitchFamily="18" charset="0"/>
                <a:ea typeface="Cambria" panose="02040503050406030204" pitchFamily="18" charset="0"/>
              </a:rPr>
              <a:t>pozbawionych wolności</a:t>
            </a:r>
            <a:r>
              <a:rPr lang="pl-PL" dirty="0">
                <a:latin typeface="Cambria" panose="02040503050406030204" pitchFamily="18" charset="0"/>
                <a:ea typeface="Cambria" panose="02040503050406030204" pitchFamily="18" charset="0"/>
              </a:rPr>
              <a:t>.</a:t>
            </a:r>
          </a:p>
          <a:p>
            <a:pPr algn="just">
              <a:buClrTx/>
              <a:buFont typeface="Wingdings" panose="05000000000000000000" pitchFamily="2" charset="2"/>
              <a:buChar char="Ø"/>
              <a:defRPr/>
            </a:pPr>
            <a:endParaRPr lang="pl-PL" dirty="0">
              <a:latin typeface="Cambria" panose="02040503050406030204" pitchFamily="18" charset="0"/>
              <a:ea typeface="Cambria" panose="02040503050406030204" pitchFamily="18" charset="0"/>
            </a:endParaRPr>
          </a:p>
          <a:p>
            <a:pPr algn="ctr">
              <a:buClrTx/>
              <a:buNone/>
              <a:defRPr/>
            </a:pPr>
            <a:r>
              <a:rPr lang="pl-PL" altLang="pl-PL" b="1" dirty="0">
                <a:latin typeface="Cambria" panose="02040503050406030204" pitchFamily="18" charset="0"/>
                <a:ea typeface="Cambria" panose="02040503050406030204" pitchFamily="18" charset="0"/>
              </a:rPr>
              <a:t>Kajdanek zakładanych na nogi używa się równocześnie </a:t>
            </a:r>
            <a:br>
              <a:rPr lang="pl-PL" altLang="pl-PL" b="1" dirty="0">
                <a:latin typeface="Cambria" panose="02040503050406030204" pitchFamily="18" charset="0"/>
                <a:ea typeface="Cambria" panose="02040503050406030204" pitchFamily="18" charset="0"/>
              </a:rPr>
            </a:br>
            <a:r>
              <a:rPr lang="pl-PL" altLang="pl-PL" b="1" dirty="0">
                <a:latin typeface="Cambria" panose="02040503050406030204" pitchFamily="18" charset="0"/>
                <a:ea typeface="Cambria" panose="02040503050406030204" pitchFamily="18" charset="0"/>
              </a:rPr>
              <a:t>z kajdankami zakładanymi na ręce.</a:t>
            </a:r>
            <a:endParaRPr lang="pl-PL" b="1" dirty="0">
              <a:latin typeface="Cambria" panose="02040503050406030204" pitchFamily="18" charset="0"/>
              <a:ea typeface="Cambria" panose="020405030504060302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KAJDANKI</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47547"/>
            <a:ext cx="10515600" cy="4009292"/>
          </a:xfrm>
        </p:spPr>
        <p:txBody>
          <a:bodyPr>
            <a:normAutofit/>
          </a:bodyPr>
          <a:lstStyle/>
          <a:p>
            <a:pPr marL="0" indent="0" algn="just">
              <a:lnSpc>
                <a:spcPct val="150000"/>
              </a:lnSpc>
              <a:buClrTx/>
              <a:buFont typeface="Wingdings" panose="05000000000000000000" pitchFamily="2" charset="2"/>
              <a:buNone/>
              <a:defRPr/>
            </a:pPr>
            <a:r>
              <a:rPr lang="pl-PL" sz="2400" b="1" u="sng" dirty="0">
                <a:latin typeface="Cambria" panose="02040503050406030204" pitchFamily="18" charset="0"/>
                <a:ea typeface="Cambria" panose="02040503050406030204" pitchFamily="18" charset="0"/>
              </a:rPr>
              <a:t>Po założeniu kajdanek policjant powinien:</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zabezpieczyć kajdanki kluczykiem powodując tym samym trudności w samo uwalnianiu się osoby w stosunku, do której je zastosowano oraz nadmiernym ściśnięciem nadgarstka i tamowaniem obiegu krwi,</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obserwować osobę, by nie dopuścić do manipulowania przez nią ogniwami łańcucha (niebezpieczeństwo zerwania ogniwa).</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PAŁKA SŁUŻBOWA – Art. 19</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09091"/>
            <a:ext cx="10714892" cy="3767871"/>
          </a:xfrm>
        </p:spPr>
        <p:txBody>
          <a:bodyPr/>
          <a:lstStyle/>
          <a:p>
            <a:pPr marL="0" indent="0"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rPr>
              <a:t>Pałki służbowej </a:t>
            </a:r>
            <a:r>
              <a:rPr lang="pl-PL" dirty="0">
                <a:latin typeface="Cambria" panose="02040503050406030204" pitchFamily="18" charset="0"/>
                <a:ea typeface="Cambria" panose="02040503050406030204" pitchFamily="18" charset="0"/>
              </a:rPr>
              <a:t>można użyć lub wykorzystać ją w przypadkach </a:t>
            </a:r>
            <a:r>
              <a:rPr lang="pl-PL" b="1" dirty="0">
                <a:latin typeface="Cambria" panose="02040503050406030204" pitchFamily="18" charset="0"/>
                <a:ea typeface="Cambria" panose="02040503050406030204" pitchFamily="18" charset="0"/>
              </a:rPr>
              <a:t>1-11  i 13</a:t>
            </a:r>
            <a:r>
              <a:rPr lang="pl-PL" dirty="0">
                <a:latin typeface="Cambria" panose="02040503050406030204" pitchFamily="18" charset="0"/>
                <a:ea typeface="Cambria" panose="02040503050406030204" pitchFamily="18" charset="0"/>
              </a:rPr>
              <a:t>.</a:t>
            </a:r>
          </a:p>
          <a:p>
            <a:pPr marL="0" indent="0" algn="just">
              <a:lnSpc>
                <a:spcPct val="150000"/>
              </a:lnSpc>
              <a:spcBef>
                <a:spcPts val="0"/>
              </a:spcBef>
              <a:buNone/>
              <a:defRPr/>
            </a:pPr>
            <a:r>
              <a:rPr lang="pl-PL" b="1" dirty="0">
                <a:latin typeface="Cambria" panose="02040503050406030204" pitchFamily="18" charset="0"/>
                <a:ea typeface="Cambria" panose="02040503050406030204" pitchFamily="18" charset="0"/>
              </a:rPr>
              <a:t>	</a:t>
            </a:r>
          </a:p>
          <a:p>
            <a:pPr marL="0" indent="0" algn="just">
              <a:lnSpc>
                <a:spcPct val="150000"/>
              </a:lnSpc>
              <a:spcBef>
                <a:spcPts val="0"/>
              </a:spcBef>
              <a:buNone/>
              <a:defRPr/>
            </a:pPr>
            <a:r>
              <a:rPr lang="pl-PL" b="1" dirty="0">
                <a:latin typeface="Cambria" panose="02040503050406030204" pitchFamily="18" charset="0"/>
                <a:ea typeface="Cambria" panose="02040503050406030204" pitchFamily="18" charset="0"/>
              </a:rPr>
              <a:t>	Pałki służbowej </a:t>
            </a:r>
            <a:r>
              <a:rPr lang="pl-PL" dirty="0">
                <a:latin typeface="Cambria" panose="02040503050406030204" pitchFamily="18" charset="0"/>
                <a:ea typeface="Cambria" panose="02040503050406030204" pitchFamily="18" charset="0"/>
              </a:rPr>
              <a:t>używa się w celu do obezwładnienia </a:t>
            </a:r>
            <a:r>
              <a:rPr lang="pl-PL" b="1" u="sng" dirty="0">
                <a:latin typeface="Cambria" panose="02040503050406030204" pitchFamily="18" charset="0"/>
                <a:ea typeface="Cambria" panose="02040503050406030204" pitchFamily="18" charset="0"/>
              </a:rPr>
              <a:t>osoby</a:t>
            </a:r>
            <a:r>
              <a:rPr lang="pl-PL" dirty="0">
                <a:latin typeface="Cambria" panose="02040503050406030204" pitchFamily="18" charset="0"/>
                <a:ea typeface="Cambria" panose="02040503050406030204" pitchFamily="18" charset="0"/>
              </a:rPr>
              <a:t> przez zadanie bólu fizycznego lub do zablokowania kończyn albo wykorzystuje się ją w celu obezwładnienia </a:t>
            </a:r>
            <a:r>
              <a:rPr lang="pl-PL" b="1" u="sng" dirty="0">
                <a:latin typeface="Cambria" panose="02040503050406030204" pitchFamily="18" charset="0"/>
                <a:ea typeface="Cambria" panose="02040503050406030204" pitchFamily="18" charset="0"/>
              </a:rPr>
              <a:t>zwierzęcia</a:t>
            </a:r>
            <a:r>
              <a:rPr lang="pl-PL"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PAŁKA SŁUŻBOWA</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65131"/>
            <a:ext cx="10515600" cy="3851032"/>
          </a:xfrm>
        </p:spPr>
        <p:txBody>
          <a:bodyPr>
            <a:normAutofit fontScale="77500" lnSpcReduction="20000"/>
          </a:bodyPr>
          <a:lstStyle/>
          <a:p>
            <a:pPr marL="0" indent="0" algn="just">
              <a:lnSpc>
                <a:spcPct val="150000"/>
              </a:lnSpc>
              <a:buClrTx/>
              <a:buFont typeface="Wingdings" panose="05000000000000000000" pitchFamily="2" charset="2"/>
              <a:buNone/>
              <a:defRPr/>
            </a:pPr>
            <a:r>
              <a:rPr lang="pl-PL" b="1" dirty="0">
                <a:latin typeface="Cambria" panose="02040503050406030204" pitchFamily="18" charset="0"/>
                <a:ea typeface="Cambria" panose="02040503050406030204" pitchFamily="18" charset="0"/>
              </a:rPr>
              <a:t>Pałki służbowej nie stosuje </a:t>
            </a:r>
            <a:r>
              <a:rPr lang="pl-PL" dirty="0">
                <a:latin typeface="Cambria" panose="02040503050406030204" pitchFamily="18" charset="0"/>
                <a:ea typeface="Cambria" panose="02040503050406030204" pitchFamily="18" charset="0"/>
              </a:rPr>
              <a:t>się wobec osób, w stosunku do których użyto:</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 kajdanek, </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kaftana bezpieczeństwa, </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pasa obezwładniającego, </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siatki obezwładniającej </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 obezwładnionych wskutek użycia przedmiotu przeznaczonego do obezwładniania osób za pomocą energii elektrycznej – </a:t>
            </a:r>
            <a:r>
              <a:rPr lang="pl-PL" b="1" u="sng" dirty="0">
                <a:latin typeface="Cambria" panose="02040503050406030204" pitchFamily="18" charset="0"/>
                <a:ea typeface="Cambria" panose="02040503050406030204" pitchFamily="18" charset="0"/>
              </a:rPr>
              <a:t>z wyjątkiem dźwigni transportowych stosowanych przy użyciu pałki służbowej.</a:t>
            </a:r>
            <a:endParaRPr lang="pl-PL" sz="32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PAŁKA SŁUŻBOWA</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91508"/>
            <a:ext cx="10515600" cy="3719146"/>
          </a:xfrm>
        </p:spPr>
        <p:txBody>
          <a:bodyPr>
            <a:normAutofit fontScale="85000" lnSpcReduction="20000"/>
          </a:bodyPr>
          <a:lstStyle/>
          <a:p>
            <a:pPr marL="0" indent="0" algn="just">
              <a:lnSpc>
                <a:spcPct val="150000"/>
              </a:lnSpc>
              <a:buClrTx/>
              <a:buNone/>
              <a:defRPr/>
            </a:pPr>
            <a:r>
              <a:rPr lang="pl-PL" dirty="0">
                <a:latin typeface="Cambria" panose="02040503050406030204" pitchFamily="18" charset="0"/>
                <a:ea typeface="Cambria" panose="02040503050406030204" pitchFamily="18" charset="0"/>
              </a:rPr>
              <a:t>Pałką służbową </a:t>
            </a:r>
            <a:r>
              <a:rPr lang="pl-PL" b="1" u="sng" dirty="0">
                <a:latin typeface="Cambria" panose="02040503050406030204" pitchFamily="18" charset="0"/>
                <a:ea typeface="Cambria" panose="02040503050406030204" pitchFamily="18" charset="0"/>
              </a:rPr>
              <a:t>NIE</a:t>
            </a:r>
            <a:r>
              <a:rPr lang="pl-PL" dirty="0">
                <a:latin typeface="Cambria" panose="02040503050406030204" pitchFamily="18" charset="0"/>
                <a:ea typeface="Cambria" panose="02040503050406030204" pitchFamily="18" charset="0"/>
              </a:rPr>
              <a:t> zadaje się uderzeń i pchnięć w:</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 głowę,</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szyję, </a:t>
            </a:r>
          </a:p>
          <a:p>
            <a:pPr>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brzuch,</a:t>
            </a:r>
          </a:p>
          <a:p>
            <a:pPr>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nieumięśnione oraz szczególnie wrażliwe części ciała.</a:t>
            </a:r>
          </a:p>
          <a:p>
            <a:pPr algn="ctr">
              <a:lnSpc>
                <a:spcPct val="150000"/>
              </a:lnSpc>
              <a:buClrTx/>
              <a:buNone/>
              <a:defRPr/>
            </a:pPr>
            <a:r>
              <a:rPr lang="pl-PL" b="1" dirty="0">
                <a:solidFill>
                  <a:schemeClr val="bg1"/>
                </a:solidFill>
                <a:latin typeface="Cambria" panose="02040503050406030204" pitchFamily="18" charset="0"/>
                <a:ea typeface="Cambria" panose="02040503050406030204" pitchFamily="18" charset="0"/>
              </a:rPr>
              <a:t>		</a:t>
            </a:r>
            <a:r>
              <a:rPr lang="pl-PL" b="1" i="1" dirty="0">
                <a:solidFill>
                  <a:schemeClr val="tx1"/>
                </a:solidFill>
                <a:latin typeface="Cambria" panose="02040503050406030204" pitchFamily="18" charset="0"/>
                <a:ea typeface="Cambria" panose="02040503050406030204" pitchFamily="18" charset="0"/>
              </a:rPr>
              <a:t>Z wyjątkiem sytuacji gdy zachodzi konieczność odparcia zamachu stwarzającego bezpośrednie zagrożenie życia lub zdrowia policjanta lub innej osoby.</a:t>
            </a:r>
            <a:endParaRPr lang="pl-PL"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i="1"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073019"/>
            <a:ext cx="10896600" cy="989045"/>
          </a:xfrm>
        </p:spPr>
        <p:txBody>
          <a:bodyPr>
            <a:noAutofit/>
          </a:bodyPr>
          <a:lstStyle/>
          <a:p>
            <a:pPr algn="ctr"/>
            <a:r>
              <a:rPr lang="pl-PL" altLang="pl-PL" sz="3600" b="1" dirty="0">
                <a:latin typeface="Cambria" panose="02040503050406030204" pitchFamily="18" charset="0"/>
                <a:ea typeface="Cambria" panose="02040503050406030204" pitchFamily="18" charset="0"/>
              </a:rPr>
              <a:t>CHEMICZNE ŚRODKI OBEZWŁADNIAJĄCE – Art. 24</a:t>
            </a: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93731"/>
            <a:ext cx="10515600" cy="3583231"/>
          </a:xfrm>
        </p:spPr>
        <p:txBody>
          <a:bodyPr>
            <a:normAutofit/>
          </a:bodyPr>
          <a:lstStyle/>
          <a:p>
            <a:pPr marL="0" indent="0" algn="just">
              <a:buNone/>
            </a:pPr>
            <a:r>
              <a:rPr lang="pl-PL" sz="3200" b="1" dirty="0">
                <a:latin typeface="Cambria" panose="02040503050406030204" pitchFamily="18" charset="0"/>
                <a:ea typeface="Cambria" panose="02040503050406030204" pitchFamily="18" charset="0"/>
              </a:rPr>
              <a:t>Chemicznych środków obezwładniających </a:t>
            </a:r>
            <a:r>
              <a:rPr lang="pl-PL" sz="3200" dirty="0">
                <a:latin typeface="Cambria" panose="02040503050406030204" pitchFamily="18" charset="0"/>
                <a:ea typeface="Cambria" panose="02040503050406030204" pitchFamily="18" charset="0"/>
              </a:rPr>
              <a:t>w postaci </a:t>
            </a:r>
            <a:r>
              <a:rPr lang="pl-PL" sz="3200" b="1" u="sng" dirty="0">
                <a:latin typeface="Cambria" panose="02040503050406030204" pitchFamily="18" charset="0"/>
                <a:ea typeface="Cambria" panose="02040503050406030204" pitchFamily="18" charset="0"/>
              </a:rPr>
              <a:t>ręcznych</a:t>
            </a:r>
            <a:r>
              <a:rPr lang="pl-PL" sz="3200" dirty="0">
                <a:latin typeface="Cambria" panose="02040503050406030204" pitchFamily="18" charset="0"/>
                <a:ea typeface="Cambria" panose="02040503050406030204" pitchFamily="18" charset="0"/>
              </a:rPr>
              <a:t> miotaczy substancji obezwładniających, </a:t>
            </a:r>
            <a:r>
              <a:rPr lang="pl-PL" sz="3200" b="1" u="sng" dirty="0">
                <a:latin typeface="Cambria" panose="02040503050406030204" pitchFamily="18" charset="0"/>
                <a:ea typeface="Cambria" panose="02040503050406030204" pitchFamily="18" charset="0"/>
              </a:rPr>
              <a:t>plecakowych</a:t>
            </a:r>
            <a:r>
              <a:rPr lang="pl-PL" sz="3200" dirty="0">
                <a:latin typeface="Cambria" panose="02040503050406030204" pitchFamily="18" charset="0"/>
                <a:ea typeface="Cambria" panose="02040503050406030204" pitchFamily="18" charset="0"/>
              </a:rPr>
              <a:t> miotaczy substancji obezwładniających, </a:t>
            </a:r>
            <a:r>
              <a:rPr lang="pl-PL" sz="3200" b="1" u="sng" dirty="0">
                <a:latin typeface="Cambria" panose="02040503050406030204" pitchFamily="18" charset="0"/>
                <a:ea typeface="Cambria" panose="02040503050406030204" pitchFamily="18" charset="0"/>
              </a:rPr>
              <a:t>granatów</a:t>
            </a:r>
            <a:r>
              <a:rPr lang="pl-PL" sz="3200" dirty="0">
                <a:latin typeface="Cambria" panose="02040503050406030204" pitchFamily="18" charset="0"/>
                <a:ea typeface="Cambria" panose="02040503050406030204" pitchFamily="18" charset="0"/>
              </a:rPr>
              <a:t> łzawiących oraz </a:t>
            </a:r>
            <a:r>
              <a:rPr lang="pl-PL" sz="3200" b="1" u="sng" dirty="0">
                <a:latin typeface="Cambria" panose="02040503050406030204" pitchFamily="18" charset="0"/>
                <a:ea typeface="Cambria" panose="02040503050406030204" pitchFamily="18" charset="0"/>
              </a:rPr>
              <a:t>innych</a:t>
            </a:r>
            <a:r>
              <a:rPr lang="pl-PL" sz="3200" dirty="0">
                <a:latin typeface="Cambria" panose="02040503050406030204" pitchFamily="18" charset="0"/>
                <a:ea typeface="Cambria" panose="02040503050406030204" pitchFamily="18" charset="0"/>
              </a:rPr>
              <a:t> urządzeń przeznaczonych do miotania środków obezwładniających można użyć lub wykorzystać je w przypadkach </a:t>
            </a:r>
            <a:r>
              <a:rPr lang="pl-PL" sz="3200" dirty="0">
                <a:solidFill>
                  <a:schemeClr val="tx1"/>
                </a:solidFill>
                <a:latin typeface="Cambria" panose="02040503050406030204" pitchFamily="18" charset="0"/>
                <a:ea typeface="Cambria" panose="02040503050406030204" pitchFamily="18" charset="0"/>
              </a:rPr>
              <a:t>określonych w art. 11 pkt </a:t>
            </a:r>
            <a:r>
              <a:rPr lang="pl-PL" sz="3200" b="1" dirty="0">
                <a:solidFill>
                  <a:schemeClr val="tx1"/>
                </a:solidFill>
                <a:latin typeface="Cambria" panose="02040503050406030204" pitchFamily="18" charset="0"/>
                <a:ea typeface="Cambria" panose="02040503050406030204" pitchFamily="18" charset="0"/>
              </a:rPr>
              <a:t>1-13</a:t>
            </a:r>
            <a:r>
              <a:rPr lang="pl-PL" sz="3200" dirty="0">
                <a:solidFill>
                  <a:schemeClr val="tx1"/>
                </a:solidFill>
                <a:latin typeface="Cambria" panose="02040503050406030204" pitchFamily="18" charset="0"/>
                <a:ea typeface="Cambria" panose="02040503050406030204" pitchFamily="18" charset="0"/>
              </a:rPr>
              <a:t>.</a:t>
            </a:r>
          </a:p>
          <a:p>
            <a:pPr marL="0" indent="0" algn="just">
              <a:buNone/>
            </a:pPr>
            <a:endParaRPr lang="pl-PL" sz="3200" dirty="0">
              <a:latin typeface="Cambria" panose="02040503050406030204" pitchFamily="18" charset="0"/>
              <a:ea typeface="Cambria" panose="020405030504060302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371600"/>
            <a:ext cx="9601196" cy="914399"/>
          </a:xfrm>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CHEMICZNE ŚRODKI OBEZWŁADNIAJĄCE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09091"/>
            <a:ext cx="10515600" cy="3767871"/>
          </a:xfrm>
        </p:spPr>
        <p:txBody>
          <a:bodyPr>
            <a:normAutofit/>
          </a:bodyPr>
          <a:lstStyle/>
          <a:p>
            <a:pPr marL="0" indent="0" algn="just">
              <a:buNone/>
            </a:pPr>
            <a:r>
              <a:rPr lang="pl-PL" sz="3600" dirty="0">
                <a:latin typeface="Cambria" panose="02040503050406030204" pitchFamily="18" charset="0"/>
                <a:ea typeface="Cambria" panose="02040503050406030204" pitchFamily="18" charset="0"/>
              </a:rPr>
              <a:t>Chemicznych środków obezwładniających </a:t>
            </a:r>
            <a:r>
              <a:rPr lang="pl-PL" sz="3600" b="1" u="sng" dirty="0">
                <a:latin typeface="Cambria" panose="02040503050406030204" pitchFamily="18" charset="0"/>
                <a:ea typeface="Cambria" panose="02040503050406030204" pitchFamily="18" charset="0"/>
              </a:rPr>
              <a:t>używa</a:t>
            </a:r>
            <a:r>
              <a:rPr lang="pl-PL" sz="3600" dirty="0">
                <a:latin typeface="Cambria" panose="02040503050406030204" pitchFamily="18" charset="0"/>
                <a:ea typeface="Cambria" panose="02040503050406030204" pitchFamily="18" charset="0"/>
              </a:rPr>
              <a:t> się lub </a:t>
            </a:r>
            <a:r>
              <a:rPr lang="pl-PL" sz="3600" b="1" u="sng" dirty="0">
                <a:latin typeface="Cambria" panose="02040503050406030204" pitchFamily="18" charset="0"/>
                <a:ea typeface="Cambria" panose="02040503050406030204" pitchFamily="18" charset="0"/>
              </a:rPr>
              <a:t>wykorzystuje</a:t>
            </a:r>
            <a:r>
              <a:rPr lang="pl-PL" sz="3600" dirty="0">
                <a:latin typeface="Cambria" panose="02040503050406030204" pitchFamily="18" charset="0"/>
                <a:ea typeface="Cambria" panose="02040503050406030204" pitchFamily="18" charset="0"/>
              </a:rPr>
              <a:t> się je w celu krótkotrwałego zakłócenia </a:t>
            </a:r>
            <a:r>
              <a:rPr lang="pl-PL" sz="3600" b="1" u="sng" dirty="0">
                <a:latin typeface="Cambria" panose="02040503050406030204" pitchFamily="18" charset="0"/>
                <a:ea typeface="Cambria" panose="02040503050406030204" pitchFamily="18" charset="0"/>
              </a:rPr>
              <a:t>orientacji przestrzenne</a:t>
            </a:r>
            <a:r>
              <a:rPr lang="pl-PL" sz="3600" dirty="0">
                <a:latin typeface="Cambria" panose="02040503050406030204" pitchFamily="18" charset="0"/>
                <a:ea typeface="Cambria" panose="02040503050406030204" pitchFamily="18" charset="0"/>
              </a:rPr>
              <a:t>j lub </a:t>
            </a:r>
            <a:r>
              <a:rPr lang="pl-PL" sz="3600" b="1" u="sng" dirty="0">
                <a:latin typeface="Cambria" panose="02040503050406030204" pitchFamily="18" charset="0"/>
                <a:ea typeface="Cambria" panose="02040503050406030204" pitchFamily="18" charset="0"/>
              </a:rPr>
              <a:t>obezwładnienia</a:t>
            </a:r>
            <a:r>
              <a:rPr lang="pl-PL" sz="3600" dirty="0">
                <a:latin typeface="Cambria" panose="02040503050406030204" pitchFamily="18" charset="0"/>
                <a:ea typeface="Cambria" panose="02040503050406030204" pitchFamily="18" charset="0"/>
              </a:rPr>
              <a:t>.</a:t>
            </a:r>
          </a:p>
          <a:p>
            <a:pPr marL="0" indent="0" algn="just">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352939"/>
            <a:ext cx="9601196" cy="933060"/>
          </a:xfrm>
        </p:spPr>
        <p:txBody>
          <a:bodyPr>
            <a:normAutofit fontScale="90000"/>
          </a:bodyPr>
          <a:lstStyle/>
          <a:p>
            <a:pPr algn="ctr"/>
            <a:r>
              <a:rPr lang="pl-PL" altLang="pl-PL" sz="3600" b="1" dirty="0">
                <a:latin typeface="Cambria" panose="02040503050406030204" pitchFamily="18" charset="0"/>
                <a:ea typeface="Cambria" panose="02040503050406030204" pitchFamily="18" charset="0"/>
              </a:rPr>
              <a:t>CHEMICZNE ŚRODKI OBEZWŁADNIAJĄCE</a:t>
            </a:r>
            <a:br>
              <a:rPr lang="pl-PL" altLang="pl-PL" sz="3600" b="1" dirty="0">
                <a:latin typeface="Cambria" panose="02040503050406030204" pitchFamily="18" charset="0"/>
                <a:ea typeface="Cambria" panose="02040503050406030204" pitchFamily="18" charset="0"/>
              </a:rPr>
            </a:br>
            <a:endParaRPr lang="pl-PL" sz="36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09092"/>
            <a:ext cx="10515600" cy="3727940"/>
          </a:xfrm>
        </p:spPr>
        <p:txBody>
          <a:bodyPr>
            <a:normAutofit fontScale="85000" lnSpcReduction="10000"/>
          </a:bodyPr>
          <a:lstStyle/>
          <a:p>
            <a:pPr algn="just">
              <a:lnSpc>
                <a:spcPct val="150000"/>
              </a:lnSpc>
              <a:spcBef>
                <a:spcPts val="0"/>
              </a:spcBef>
              <a:buClrTx/>
              <a:buNone/>
              <a:defRPr/>
            </a:pPr>
            <a:r>
              <a:rPr lang="pl-PL" dirty="0">
                <a:latin typeface="Cambria" panose="02040503050406030204" pitchFamily="18" charset="0"/>
                <a:ea typeface="Cambria" panose="02040503050406030204" pitchFamily="18" charset="0"/>
              </a:rPr>
              <a:t>Chemicznych środków obezwładniających </a:t>
            </a:r>
            <a:r>
              <a:rPr lang="pl-PL" b="1" u="sng" dirty="0">
                <a:latin typeface="Cambria" panose="02040503050406030204" pitchFamily="18" charset="0"/>
                <a:ea typeface="Cambria" panose="02040503050406030204" pitchFamily="18" charset="0"/>
              </a:rPr>
              <a:t>nie używa</a:t>
            </a:r>
            <a:r>
              <a:rPr lang="pl-PL" dirty="0">
                <a:latin typeface="Cambria" panose="02040503050406030204" pitchFamily="18" charset="0"/>
                <a:ea typeface="Cambria" panose="02040503050406030204" pitchFamily="18" charset="0"/>
              </a:rPr>
              <a:t> się wobec osób, w stosunku do których użyto:</a:t>
            </a:r>
          </a:p>
          <a:p>
            <a:pPr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kajdanek,</a:t>
            </a:r>
          </a:p>
          <a:p>
            <a:pPr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kaftana bezpieczeństwa, </a:t>
            </a:r>
          </a:p>
          <a:p>
            <a:pPr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pasa obezwładniającego, </a:t>
            </a:r>
          </a:p>
          <a:p>
            <a:pPr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siatki obezwładniającej,</a:t>
            </a:r>
          </a:p>
          <a:p>
            <a:pPr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przedmiotu przeznaczonego do obezwładniania osób za pomocą energii elektrycznej.</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SIATKA OBEZWŁADNIAJĄCA – Art. 18</a:t>
            </a:r>
            <a:br>
              <a:rPr lang="pl-PL" altLang="pl-PL" b="1" dirty="0">
                <a:latin typeface="Cambria" panose="02040503050406030204" pitchFamily="18" charset="0"/>
                <a:ea typeface="Cambria" panose="02040503050406030204" pitchFamily="18" charset="0"/>
              </a:rPr>
            </a:b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813538"/>
            <a:ext cx="10515600" cy="3363424"/>
          </a:xfrm>
        </p:spPr>
        <p:txBody>
          <a:bodyPr>
            <a:normAutofit lnSpcReduction="10000"/>
          </a:bodyPr>
          <a:lstStyle/>
          <a:p>
            <a:pPr marL="0" indent="0" algn="just">
              <a:buNone/>
            </a:pPr>
            <a:r>
              <a:rPr lang="pl-PL" sz="3600" b="1" dirty="0">
                <a:latin typeface="Cambria" panose="02040503050406030204" pitchFamily="18" charset="0"/>
                <a:ea typeface="Cambria" panose="02040503050406030204" pitchFamily="18" charset="0"/>
              </a:rPr>
              <a:t>Siatki </a:t>
            </a:r>
            <a:r>
              <a:rPr lang="pl-PL" sz="3600" b="1" dirty="0">
                <a:solidFill>
                  <a:schemeClr val="tx1"/>
                </a:solidFill>
                <a:latin typeface="Cambria" panose="02040503050406030204" pitchFamily="18" charset="0"/>
                <a:ea typeface="Cambria" panose="02040503050406030204" pitchFamily="18" charset="0"/>
              </a:rPr>
              <a:t>obezwładniającej i innych podobnych środków służących do obezwładniania </a:t>
            </a:r>
            <a:r>
              <a:rPr lang="pl-PL" sz="3600" dirty="0">
                <a:solidFill>
                  <a:schemeClr val="tx1"/>
                </a:solidFill>
                <a:latin typeface="Cambria" panose="02040503050406030204" pitchFamily="18" charset="0"/>
                <a:ea typeface="Cambria" panose="02040503050406030204" pitchFamily="18" charset="0"/>
              </a:rPr>
              <a:t>można użyć lub ją wykorzystać, jeżeli użycie innych środków przymusu bezpośredniego jest </a:t>
            </a:r>
            <a:r>
              <a:rPr lang="pl-PL" sz="3600" b="1" u="sng" dirty="0">
                <a:solidFill>
                  <a:schemeClr val="tx1"/>
                </a:solidFill>
                <a:latin typeface="Cambria" panose="02040503050406030204" pitchFamily="18" charset="0"/>
                <a:ea typeface="Cambria" panose="02040503050406030204" pitchFamily="18" charset="0"/>
              </a:rPr>
              <a:t>niemożliwe</a:t>
            </a:r>
            <a:r>
              <a:rPr lang="pl-PL" sz="3600" dirty="0">
                <a:solidFill>
                  <a:schemeClr val="tx1"/>
                </a:solidFill>
                <a:latin typeface="Cambria" panose="02040503050406030204" pitchFamily="18" charset="0"/>
                <a:ea typeface="Cambria" panose="02040503050406030204" pitchFamily="18" charset="0"/>
              </a:rPr>
              <a:t> albo może okazać się </a:t>
            </a:r>
            <a:r>
              <a:rPr lang="pl-PL" sz="3600" b="1" u="sng" dirty="0">
                <a:solidFill>
                  <a:schemeClr val="tx1"/>
                </a:solidFill>
                <a:latin typeface="Cambria" panose="02040503050406030204" pitchFamily="18" charset="0"/>
                <a:ea typeface="Cambria" panose="02040503050406030204" pitchFamily="18" charset="0"/>
              </a:rPr>
              <a:t>nieskuteczne</a:t>
            </a:r>
            <a:r>
              <a:rPr lang="pl-PL" sz="3600" dirty="0">
                <a:solidFill>
                  <a:schemeClr val="tx1"/>
                </a:solidFill>
                <a:latin typeface="Cambria" panose="02040503050406030204" pitchFamily="18" charset="0"/>
                <a:ea typeface="Cambria" panose="02040503050406030204" pitchFamily="18" charset="0"/>
              </a:rPr>
              <a:t>, w przypadkach określonych w art. 11 pkt  2-5, 7, 10, 11 i 15.</a:t>
            </a:r>
          </a:p>
          <a:p>
            <a:pPr marL="0" indent="0" algn="just">
              <a:buNone/>
            </a:pPr>
            <a:endParaRPr lang="pl-PL" sz="4400" dirty="0">
              <a:latin typeface="Cambria" panose="02040503050406030204" pitchFamily="18" charset="0"/>
              <a:ea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709127"/>
            <a:ext cx="9601196" cy="1782145"/>
          </a:xfrm>
        </p:spPr>
        <p:txBody>
          <a:bodyPr>
            <a:noAutofit/>
          </a:bodyPr>
          <a:lstStyle/>
          <a:p>
            <a:r>
              <a:rPr lang="pl-PL" sz="3200" b="1" dirty="0">
                <a:solidFill>
                  <a:schemeClr val="tx1"/>
                </a:solidFill>
                <a:latin typeface="Cambria" panose="02040503050406030204" pitchFamily="18" charset="0"/>
                <a:ea typeface="Cambria" panose="02040503050406030204" pitchFamily="18" charset="0"/>
              </a:rPr>
              <a:t>Podstawy prawne dotyczące zastosowania środków przymusu bezpośredniego i broni palnej przez funkcjonariuszy:</a:t>
            </a:r>
            <a:endParaRPr lang="pl-PL" sz="3200" dirty="0"/>
          </a:p>
        </p:txBody>
      </p:sp>
      <p:sp>
        <p:nvSpPr>
          <p:cNvPr id="3" name="Symbol zastępczy zawartości 2"/>
          <p:cNvSpPr>
            <a:spLocks noGrp="1"/>
          </p:cNvSpPr>
          <p:nvPr>
            <p:ph idx="1"/>
          </p:nvPr>
        </p:nvSpPr>
        <p:spPr/>
        <p:txBody>
          <a:bodyPr/>
          <a:lstStyle/>
          <a:p>
            <a:pPr algn="just"/>
            <a:r>
              <a:rPr lang="pl-PL" b="1" dirty="0">
                <a:latin typeface="Cambria" panose="02040503050406030204" pitchFamily="18" charset="0"/>
                <a:ea typeface="Cambria" panose="02040503050406030204" pitchFamily="18" charset="0"/>
              </a:rPr>
              <a:t>Art. 16 ust. 2 Ustawy o Policji</a:t>
            </a:r>
            <a:endParaRPr lang="pl-PL" dirty="0">
              <a:latin typeface="Cambria" panose="02040503050406030204" pitchFamily="18" charset="0"/>
              <a:ea typeface="Cambria" panose="02040503050406030204" pitchFamily="18" charset="0"/>
            </a:endParaRPr>
          </a:p>
          <a:p>
            <a:pPr marL="0" indent="0" algn="just">
              <a:buNone/>
            </a:pPr>
            <a:r>
              <a:rPr lang="pl-PL" dirty="0">
                <a:latin typeface="Cambria" panose="02040503050406030204" pitchFamily="18" charset="0"/>
                <a:ea typeface="Cambria" panose="02040503050406030204" pitchFamily="18" charset="0"/>
              </a:rPr>
              <a:t>W przypadkach, o których mowa w art. 45 pkt 1-3 i pkt 4 lit. a i b oraz w art. 47 ustawy z dnia 24 maja 2013 r. o środkach przymusu bezpośredniego i broni palnej, policjanci mogą użyć broni palnej lub ją wykorzystać.</a:t>
            </a:r>
          </a:p>
          <a:p>
            <a:pPr marL="0" indent="0">
              <a:buNone/>
            </a:pPr>
            <a:endParaRPr lang="pl-PL" dirty="0"/>
          </a:p>
        </p:txBody>
      </p:sp>
    </p:spTree>
    <p:extLst>
      <p:ext uri="{BB962C8B-B14F-4D97-AF65-F5344CB8AC3E}">
        <p14:creationId xmlns:p14="http://schemas.microsoft.com/office/powerpoint/2010/main" val="3786294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ltLang="pl-PL" b="1" dirty="0">
                <a:latin typeface="Cambria" panose="02040503050406030204" pitchFamily="18" charset="0"/>
                <a:ea typeface="Cambria" panose="02040503050406030204" pitchFamily="18" charset="0"/>
              </a:rPr>
              <a:t>SIATKA OBEZWŁADNIAJĄCA</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79430"/>
            <a:ext cx="10515600" cy="3903785"/>
          </a:xfrm>
        </p:spPr>
        <p:txBody>
          <a:bodyPr>
            <a:normAutofit fontScale="92500" lnSpcReduction="20000"/>
          </a:bodyPr>
          <a:lstStyle/>
          <a:p>
            <a:pPr algn="just">
              <a:lnSpc>
                <a:spcPct val="150000"/>
              </a:lnSpc>
              <a:buClrTx/>
              <a:buFont typeface="Wingdings" panose="05000000000000000000" pitchFamily="2" charset="2"/>
              <a:buChar char="Ø"/>
              <a:defRPr/>
            </a:pPr>
            <a:r>
              <a:rPr lang="pl-PL" sz="3000" dirty="0">
                <a:latin typeface="Cambria" panose="02040503050406030204" pitchFamily="18" charset="0"/>
                <a:ea typeface="Cambria" panose="02040503050406030204" pitchFamily="18" charset="0"/>
              </a:rPr>
              <a:t>Siatki obezwładniającej </a:t>
            </a:r>
            <a:r>
              <a:rPr lang="pl-PL" sz="3000" dirty="0">
                <a:solidFill>
                  <a:schemeClr val="tx1"/>
                </a:solidFill>
                <a:latin typeface="Cambria" panose="02040503050406030204" pitchFamily="18" charset="0"/>
                <a:ea typeface="Cambria" panose="02040503050406030204" pitchFamily="18" charset="0"/>
              </a:rPr>
              <a:t>i innych podobnych środków służących do obezwładniania używa się w celu unieruchomienia osoby lub wykorzystuje się ją w celu unieruchomienia zwierzęcia,</a:t>
            </a:r>
          </a:p>
          <a:p>
            <a:pPr algn="just">
              <a:lnSpc>
                <a:spcPct val="150000"/>
              </a:lnSpc>
              <a:buClrTx/>
              <a:buFont typeface="Wingdings" panose="05000000000000000000" pitchFamily="2" charset="2"/>
              <a:buChar char="Ø"/>
              <a:defRPr/>
            </a:pPr>
            <a:r>
              <a:rPr lang="pl-PL" sz="3000" dirty="0">
                <a:solidFill>
                  <a:schemeClr val="tx1"/>
                </a:solidFill>
                <a:latin typeface="Cambria" panose="02040503050406030204" pitchFamily="18" charset="0"/>
                <a:ea typeface="Cambria" panose="02040503050406030204" pitchFamily="18" charset="0"/>
              </a:rPr>
              <a:t>siatkę obezwładniającą i inne podobne środki służące</a:t>
            </a:r>
            <a:br>
              <a:rPr lang="pl-PL" sz="3000" dirty="0">
                <a:solidFill>
                  <a:schemeClr val="tx1"/>
                </a:solidFill>
                <a:latin typeface="Cambria" panose="02040503050406030204" pitchFamily="18" charset="0"/>
                <a:ea typeface="Cambria" panose="02040503050406030204" pitchFamily="18" charset="0"/>
              </a:rPr>
            </a:br>
            <a:r>
              <a:rPr lang="pl-PL" sz="3000" dirty="0">
                <a:solidFill>
                  <a:schemeClr val="tx1"/>
                </a:solidFill>
                <a:latin typeface="Cambria" panose="02040503050406030204" pitchFamily="18" charset="0"/>
                <a:ea typeface="Cambria" panose="02040503050406030204" pitchFamily="18" charset="0"/>
              </a:rPr>
              <a:t>do obezwładniania miota się z broni </a:t>
            </a:r>
            <a:r>
              <a:rPr lang="pl-PL" sz="3000" dirty="0">
                <a:latin typeface="Cambria" panose="02040503050406030204" pitchFamily="18" charset="0"/>
                <a:ea typeface="Cambria" panose="02040503050406030204" pitchFamily="18" charset="0"/>
              </a:rPr>
              <a:t>palnej albo innych urządzeń albo zarzuca się je ręcznie. </a:t>
            </a:r>
            <a:endParaRPr lang="pl-PL" sz="30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PARALIZATOR ELEKTRYCZNY – Art. 25</a:t>
            </a:r>
          </a:p>
        </p:txBody>
      </p:sp>
      <p:sp>
        <p:nvSpPr>
          <p:cNvPr id="3" name="Symbol zastępczy zawartości 2"/>
          <p:cNvSpPr>
            <a:spLocks noGrp="1"/>
          </p:cNvSpPr>
          <p:nvPr>
            <p:ph idx="1"/>
          </p:nvPr>
        </p:nvSpPr>
        <p:spPr>
          <a:xfrm>
            <a:off x="838200" y="2804746"/>
            <a:ext cx="10515600" cy="3372216"/>
          </a:xfrm>
        </p:spPr>
        <p:txBody>
          <a:bodyPr>
            <a:normAutofit lnSpcReduction="10000"/>
          </a:bodyPr>
          <a:lstStyle/>
          <a:p>
            <a:pPr marL="0" indent="0" algn="just">
              <a:buNone/>
            </a:pPr>
            <a:r>
              <a:rPr lang="pl-PL" sz="4000" dirty="0">
                <a:latin typeface="Cambria" panose="02040503050406030204" pitchFamily="18" charset="0"/>
                <a:ea typeface="Cambria" panose="02040503050406030204" pitchFamily="18" charset="0"/>
              </a:rPr>
              <a:t>Przedmiotów przeznaczonych do obezwładniania osób za pomocą energii elektrycznej można użyć lub wykorzystać</a:t>
            </a:r>
            <a:br>
              <a:rPr lang="pl-PL" sz="4000" dirty="0">
                <a:latin typeface="Cambria" panose="02040503050406030204" pitchFamily="18" charset="0"/>
                <a:ea typeface="Cambria" panose="02040503050406030204" pitchFamily="18" charset="0"/>
              </a:rPr>
            </a:br>
            <a:r>
              <a:rPr lang="pl-PL" sz="4000" dirty="0">
                <a:latin typeface="Cambria" panose="02040503050406030204" pitchFamily="18" charset="0"/>
                <a:ea typeface="Cambria" panose="02040503050406030204" pitchFamily="18" charset="0"/>
              </a:rPr>
              <a:t>je w przypadkach, </a:t>
            </a:r>
            <a:r>
              <a:rPr lang="pl-PL" sz="4000" dirty="0">
                <a:solidFill>
                  <a:schemeClr val="tx1"/>
                </a:solidFill>
                <a:latin typeface="Cambria" panose="02040503050406030204" pitchFamily="18" charset="0"/>
                <a:ea typeface="Cambria" panose="02040503050406030204" pitchFamily="18" charset="0"/>
              </a:rPr>
              <a:t>o których mowa</a:t>
            </a:r>
          </a:p>
          <a:p>
            <a:pPr marL="0" indent="0" algn="just">
              <a:buNone/>
            </a:pPr>
            <a:r>
              <a:rPr lang="pl-PL" sz="4000" dirty="0">
                <a:solidFill>
                  <a:schemeClr val="tx1"/>
                </a:solidFill>
                <a:latin typeface="Cambria" panose="02040503050406030204" pitchFamily="18" charset="0"/>
                <a:ea typeface="Cambria" panose="02040503050406030204" pitchFamily="18" charset="0"/>
              </a:rPr>
              <a:t>w art. 11 pkt 2, 3, 5,</a:t>
            </a:r>
            <a:r>
              <a:rPr lang="pl-PL" sz="4000" dirty="0">
                <a:latin typeface="Cambria" panose="02040503050406030204" pitchFamily="18" charset="0"/>
                <a:ea typeface="Cambria" panose="02040503050406030204" pitchFamily="18" charset="0"/>
              </a:rPr>
              <a:t> 7-11 i 13.</a:t>
            </a:r>
          </a:p>
          <a:p>
            <a:pPr marL="0" indent="0" algn="just">
              <a:buNone/>
            </a:pPr>
            <a:endParaRPr lang="pl-PL" sz="4400" dirty="0">
              <a:latin typeface="Cambria" panose="02040503050406030204" pitchFamily="18" charset="0"/>
              <a:ea typeface="Cambria" panose="020405030504060302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PARALIZATOR ELEKTRYCZNY</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10000"/>
          </a:bodyPr>
          <a:lstStyle/>
          <a:p>
            <a:pPr marL="0" indent="0" algn="ctr">
              <a:buNone/>
            </a:pPr>
            <a:r>
              <a:rPr lang="pl-PL" sz="3600" dirty="0">
                <a:latin typeface="Cambria" panose="02040503050406030204" pitchFamily="18" charset="0"/>
                <a:ea typeface="Cambria" panose="02040503050406030204" pitchFamily="18" charset="0"/>
              </a:rPr>
              <a:t>Przedmiotów przeznaczonych do obezwładniania osób </a:t>
            </a:r>
            <a:br>
              <a:rPr lang="pl-PL" sz="3600" dirty="0">
                <a:latin typeface="Cambria" panose="02040503050406030204" pitchFamily="18" charset="0"/>
                <a:ea typeface="Cambria" panose="02040503050406030204" pitchFamily="18" charset="0"/>
              </a:rPr>
            </a:br>
            <a:r>
              <a:rPr lang="pl-PL" sz="3600" dirty="0">
                <a:latin typeface="Cambria" panose="02040503050406030204" pitchFamily="18" charset="0"/>
                <a:ea typeface="Cambria" panose="02040503050406030204" pitchFamily="18" charset="0"/>
              </a:rPr>
              <a:t>za pomocą energii elektrycznej </a:t>
            </a:r>
            <a:r>
              <a:rPr lang="pl-PL" sz="3600" b="1" u="sng" dirty="0">
                <a:latin typeface="Cambria" panose="02040503050406030204" pitchFamily="18" charset="0"/>
                <a:ea typeface="Cambria" panose="02040503050406030204" pitchFamily="18" charset="0"/>
              </a:rPr>
              <a:t>używa</a:t>
            </a:r>
            <a:r>
              <a:rPr lang="pl-PL" sz="3600" dirty="0">
                <a:latin typeface="Cambria" panose="02040503050406030204" pitchFamily="18" charset="0"/>
                <a:ea typeface="Cambria" panose="02040503050406030204" pitchFamily="18" charset="0"/>
              </a:rPr>
              <a:t> się w celu </a:t>
            </a:r>
            <a:r>
              <a:rPr lang="pl-PL" sz="3600" b="1" u="sng" dirty="0">
                <a:latin typeface="Cambria" panose="02040503050406030204" pitchFamily="18" charset="0"/>
                <a:ea typeface="Cambria" panose="02040503050406030204" pitchFamily="18" charset="0"/>
              </a:rPr>
              <a:t>krótkotrwałego obezwładnienia osoby </a:t>
            </a:r>
            <a:r>
              <a:rPr lang="pl-PL" sz="3600" dirty="0">
                <a:latin typeface="Cambria" panose="02040503050406030204" pitchFamily="18" charset="0"/>
                <a:ea typeface="Cambria" panose="02040503050406030204" pitchFamily="18" charset="0"/>
              </a:rPr>
              <a:t>lub </a:t>
            </a:r>
            <a:r>
              <a:rPr lang="pl-PL" sz="3600" b="1" u="sng" dirty="0">
                <a:latin typeface="Cambria" panose="02040503050406030204" pitchFamily="18" charset="0"/>
                <a:ea typeface="Cambria" panose="02040503050406030204" pitchFamily="18" charset="0"/>
              </a:rPr>
              <a:t>wykorzystuje </a:t>
            </a:r>
            <a:r>
              <a:rPr lang="pl-PL" sz="3600" dirty="0">
                <a:latin typeface="Cambria" panose="02040503050406030204" pitchFamily="18" charset="0"/>
                <a:ea typeface="Cambria" panose="02040503050406030204" pitchFamily="18" charset="0"/>
              </a:rPr>
              <a:t>się w celu </a:t>
            </a:r>
            <a:r>
              <a:rPr lang="pl-PL" sz="3600" b="1" u="sng" dirty="0">
                <a:latin typeface="Cambria" panose="02040503050406030204" pitchFamily="18" charset="0"/>
                <a:ea typeface="Cambria" panose="02040503050406030204" pitchFamily="18" charset="0"/>
              </a:rPr>
              <a:t>krótkotrwałego obezwładnienia zwierzęcia</a:t>
            </a:r>
            <a:r>
              <a:rPr lang="pl-PL" sz="3600" dirty="0">
                <a:latin typeface="Cambria" panose="02040503050406030204" pitchFamily="18" charset="0"/>
                <a:ea typeface="Cambria" panose="02040503050406030204" pitchFamily="18" charset="0"/>
              </a:rPr>
              <a:t>, jeżeli użycie innych środków przymusu bezpośredniego jest </a:t>
            </a:r>
            <a:r>
              <a:rPr lang="pl-PL" sz="3600" b="1" u="sng" dirty="0">
                <a:latin typeface="Cambria" panose="02040503050406030204" pitchFamily="18" charset="0"/>
                <a:ea typeface="Cambria" panose="02040503050406030204" pitchFamily="18" charset="0"/>
              </a:rPr>
              <a:t>niemożliwe</a:t>
            </a:r>
            <a:r>
              <a:rPr lang="pl-PL" sz="3600" dirty="0">
                <a:latin typeface="Cambria" panose="02040503050406030204" pitchFamily="18" charset="0"/>
                <a:ea typeface="Cambria" panose="02040503050406030204" pitchFamily="18" charset="0"/>
              </a:rPr>
              <a:t> albo </a:t>
            </a:r>
            <a:r>
              <a:rPr lang="pl-PL" sz="3600" b="1" u="sng" dirty="0">
                <a:latin typeface="Cambria" panose="02040503050406030204" pitchFamily="18" charset="0"/>
                <a:ea typeface="Cambria" panose="02040503050406030204" pitchFamily="18" charset="0"/>
              </a:rPr>
              <a:t>może</a:t>
            </a:r>
            <a:r>
              <a:rPr lang="pl-PL" sz="3600" dirty="0">
                <a:latin typeface="Cambria" panose="02040503050406030204" pitchFamily="18" charset="0"/>
                <a:ea typeface="Cambria" panose="02040503050406030204" pitchFamily="18" charset="0"/>
              </a:rPr>
              <a:t> okazać się </a:t>
            </a:r>
            <a:r>
              <a:rPr lang="pl-PL" sz="3600" b="1" u="sng" dirty="0">
                <a:latin typeface="Cambria" panose="02040503050406030204" pitchFamily="18" charset="0"/>
                <a:ea typeface="Cambria" panose="02040503050406030204" pitchFamily="18" charset="0"/>
              </a:rPr>
              <a:t>nieskuteczne</a:t>
            </a:r>
            <a:r>
              <a:rPr lang="pl-PL" sz="3600" dirty="0">
                <a:latin typeface="Cambria" panose="02040503050406030204" pitchFamily="18" charset="0"/>
                <a:ea typeface="Cambria" panose="02040503050406030204" pitchFamily="18" charset="0"/>
              </a:rPr>
              <a:t>.</a:t>
            </a:r>
          </a:p>
          <a:p>
            <a:pPr marL="0" indent="0" algn="ctr">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PARALIZATOR ELEKTRYCZNY</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747345" y="2514601"/>
            <a:ext cx="10269417" cy="3763108"/>
          </a:xfrm>
        </p:spPr>
        <p:txBody>
          <a:bodyPr>
            <a:normAutofit/>
          </a:bodyPr>
          <a:lstStyle/>
          <a:p>
            <a:pPr marL="0" indent="0" algn="just">
              <a:lnSpc>
                <a:spcPct val="130000"/>
              </a:lnSpc>
              <a:buClrTx/>
              <a:buNone/>
              <a:defRPr/>
            </a:pPr>
            <a:r>
              <a:rPr lang="pl-PL" dirty="0">
                <a:latin typeface="Cambria" panose="02040503050406030204" pitchFamily="18" charset="0"/>
                <a:ea typeface="Cambria" panose="02040503050406030204" pitchFamily="18" charset="0"/>
              </a:rPr>
              <a:t>Przedmiotów przeznaczonych do obezwładniania osób za pomocą energii elektrycznej </a:t>
            </a:r>
            <a:r>
              <a:rPr lang="pl-PL" b="1" u="sng" dirty="0">
                <a:latin typeface="Cambria" panose="02040503050406030204" pitchFamily="18" charset="0"/>
                <a:ea typeface="Cambria" panose="02040503050406030204" pitchFamily="18" charset="0"/>
              </a:rPr>
              <a:t>nie używa</a:t>
            </a:r>
            <a:r>
              <a:rPr lang="pl-PL" dirty="0">
                <a:latin typeface="Cambria" panose="02040503050406030204" pitchFamily="18" charset="0"/>
                <a:ea typeface="Cambria" panose="02040503050406030204" pitchFamily="18" charset="0"/>
              </a:rPr>
              <a:t> się wobec osób, w stosunku do których użyto:</a:t>
            </a:r>
          </a:p>
          <a:p>
            <a:pPr algn="just">
              <a:lnSpc>
                <a:spcPct val="13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 kajdanek,</a:t>
            </a:r>
          </a:p>
          <a:p>
            <a:pPr algn="just">
              <a:lnSpc>
                <a:spcPct val="13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 kaftana bezpieczeństwa, </a:t>
            </a:r>
          </a:p>
          <a:p>
            <a:pPr algn="just">
              <a:lnSpc>
                <a:spcPct val="13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pasa obezwładniającego, </a:t>
            </a:r>
          </a:p>
          <a:p>
            <a:pPr algn="just">
              <a:lnSpc>
                <a:spcPct val="13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siatki obezwładniającej.</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PARALIZATOR ELEKTRYCZNY</a:t>
            </a:r>
            <a:br>
              <a:rPr lang="pl-PL" altLang="pl-PL" b="1" dirty="0">
                <a:solidFill>
                  <a:schemeClr val="bg1"/>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02523"/>
            <a:ext cx="10515600" cy="3574440"/>
          </a:xfrm>
        </p:spPr>
        <p:txBody>
          <a:bodyPr/>
          <a:lstStyle/>
          <a:p>
            <a:pPr marL="0" indent="0" algn="ctr">
              <a:lnSpc>
                <a:spcPct val="130000"/>
              </a:lnSpc>
              <a:buClrTx/>
              <a:buNone/>
              <a:defRPr/>
            </a:pPr>
            <a:r>
              <a:rPr lang="pl-PL" sz="3200" dirty="0">
                <a:latin typeface="Cambria" panose="02040503050406030204" pitchFamily="18" charset="0"/>
                <a:ea typeface="Cambria" panose="02040503050406030204" pitchFamily="18" charset="0"/>
              </a:rPr>
              <a:t>Używając przedmiotów przeznaczonych </a:t>
            </a:r>
            <a:br>
              <a:rPr lang="pl-PL" sz="3200" dirty="0">
                <a:latin typeface="Cambria" panose="02040503050406030204" pitchFamily="18" charset="0"/>
                <a:ea typeface="Cambria" panose="02040503050406030204" pitchFamily="18" charset="0"/>
              </a:rPr>
            </a:br>
            <a:r>
              <a:rPr lang="pl-PL" sz="3200" dirty="0">
                <a:latin typeface="Cambria" panose="02040503050406030204" pitchFamily="18" charset="0"/>
                <a:ea typeface="Cambria" panose="02040503050406030204" pitchFamily="18" charset="0"/>
              </a:rPr>
              <a:t>do obezwładniania osób za pomocą energii elektrycznej –</a:t>
            </a:r>
          </a:p>
          <a:p>
            <a:pPr marL="0" indent="0" algn="ctr">
              <a:lnSpc>
                <a:spcPct val="130000"/>
              </a:lnSpc>
              <a:buClrTx/>
              <a:buNone/>
              <a:defRPr/>
            </a:pPr>
            <a:r>
              <a:rPr lang="pl-PL" sz="3200" dirty="0">
                <a:latin typeface="Cambria" panose="02040503050406030204" pitchFamily="18" charset="0"/>
                <a:ea typeface="Cambria" panose="02040503050406030204" pitchFamily="18" charset="0"/>
              </a:rPr>
              <a:t> </a:t>
            </a:r>
            <a:r>
              <a:rPr lang="pl-PL" sz="3200" b="1" u="sng" dirty="0">
                <a:latin typeface="Cambria" panose="02040503050406030204" pitchFamily="18" charset="0"/>
                <a:ea typeface="Cambria" panose="02040503050406030204" pitchFamily="18" charset="0"/>
              </a:rPr>
              <a:t>Nie celuje się w głowę</a:t>
            </a:r>
            <a:r>
              <a:rPr lang="pl-PL" sz="3200"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KAFTAN BEZPIECZEŃSTWA I PAS OBEZWŁADNIAJĄCY – Art. 16</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49769"/>
            <a:ext cx="10515600" cy="3627194"/>
          </a:xfrm>
        </p:spPr>
        <p:txBody>
          <a:bodyPr>
            <a:normAutofit/>
          </a:bodyPr>
          <a:lstStyle/>
          <a:p>
            <a:pPr marL="0" indent="0" algn="just">
              <a:buNone/>
            </a:pPr>
            <a:r>
              <a:rPr lang="pl-PL" sz="3600" b="1" dirty="0">
                <a:latin typeface="Cambria" panose="02040503050406030204" pitchFamily="18" charset="0"/>
                <a:ea typeface="Cambria" panose="02040503050406030204" pitchFamily="18" charset="0"/>
              </a:rPr>
              <a:t>Kaftana bezpieczeństwa lub pasa obezwładniającego </a:t>
            </a:r>
            <a:r>
              <a:rPr lang="pl-PL" sz="3600" dirty="0">
                <a:latin typeface="Cambria" panose="02040503050406030204" pitchFamily="18" charset="0"/>
                <a:ea typeface="Cambria" panose="02040503050406030204" pitchFamily="18" charset="0"/>
              </a:rPr>
              <a:t>używa się, jeżeli użycie innych środków przymusu bezpośredniego jest </a:t>
            </a:r>
            <a:r>
              <a:rPr lang="pl-PL" sz="3600" b="1" u="sng" dirty="0">
                <a:latin typeface="Cambria" panose="02040503050406030204" pitchFamily="18" charset="0"/>
                <a:ea typeface="Cambria" panose="02040503050406030204" pitchFamily="18" charset="0"/>
              </a:rPr>
              <a:t>niemożliwe</a:t>
            </a:r>
            <a:r>
              <a:rPr lang="pl-PL" sz="3600" dirty="0">
                <a:latin typeface="Cambria" panose="02040503050406030204" pitchFamily="18" charset="0"/>
                <a:ea typeface="Cambria" panose="02040503050406030204" pitchFamily="18" charset="0"/>
              </a:rPr>
              <a:t> albo może okazać się </a:t>
            </a:r>
            <a:r>
              <a:rPr lang="pl-PL" sz="3600" b="1" u="sng" dirty="0">
                <a:latin typeface="Cambria" panose="02040503050406030204" pitchFamily="18" charset="0"/>
                <a:ea typeface="Cambria" panose="02040503050406030204" pitchFamily="18" charset="0"/>
              </a:rPr>
              <a:t>nieskuteczne</a:t>
            </a:r>
            <a:r>
              <a:rPr lang="pl-PL" sz="3600" dirty="0">
                <a:latin typeface="Cambria" panose="02040503050406030204" pitchFamily="18" charset="0"/>
                <a:ea typeface="Cambria" panose="02040503050406030204" pitchFamily="18" charset="0"/>
              </a:rPr>
              <a:t>, w przypadkach, </a:t>
            </a:r>
            <a:r>
              <a:rPr lang="pl-PL" sz="3600" dirty="0">
                <a:solidFill>
                  <a:schemeClr val="tx1"/>
                </a:solidFill>
                <a:latin typeface="Cambria" panose="02040503050406030204" pitchFamily="18" charset="0"/>
                <a:ea typeface="Cambria" panose="02040503050406030204" pitchFamily="18" charset="0"/>
              </a:rPr>
              <a:t>o których mowa w art. 11  pkt </a:t>
            </a:r>
            <a:r>
              <a:rPr lang="pl-PL" sz="3600" dirty="0">
                <a:latin typeface="Cambria" panose="02040503050406030204" pitchFamily="18" charset="0"/>
                <a:ea typeface="Cambria" panose="02040503050406030204" pitchFamily="18" charset="0"/>
              </a:rPr>
              <a:t>3, 4, 6, 10, 11, 13 i 14.</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KAFTAN BEZPIECZEŃSTWA I PAS OBEZWŁADNIAJĄCY</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82715"/>
            <a:ext cx="10515600" cy="3771900"/>
          </a:xfrm>
        </p:spPr>
        <p:txBody>
          <a:bodyPr>
            <a:normAutofit/>
          </a:bodyPr>
          <a:lstStyle/>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kaftana bezpieczeństwa lub pasa obezwładniającego jednoczęściowego używa się w celu unieruchomienia rąk,</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pasa obezwładniającego wieloczęściowego używa się w celu unieruchomienia osoby,</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użycie kaftana bezpieczeństwa lub pasa obezwładniającego nie może utrudniać oddychania lub tamować obiegu krwi.</a:t>
            </a:r>
            <a:r>
              <a:rPr lang="pl-PL" dirty="0">
                <a:latin typeface="Cambria" panose="02040503050406030204" pitchFamily="18" charset="0"/>
                <a:ea typeface="Cambria" panose="02040503050406030204" pitchFamily="18" charset="0"/>
                <a:cs typeface="Times New Roman" panose="02020603050405020304" pitchFamily="18" charset="0"/>
              </a:rPr>
              <a:t>	</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KAFTAN BEZPIECZEŃSTWA I PAS OBEZWŁADNIAJĄCY</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49769"/>
            <a:ext cx="10515600" cy="3627194"/>
          </a:xfrm>
        </p:spPr>
        <p:txBody>
          <a:bodyPr/>
          <a:lstStyle/>
          <a:p>
            <a:pPr marL="0" indent="0" algn="ctr">
              <a:buNone/>
            </a:pPr>
            <a:r>
              <a:rPr lang="pl-PL" sz="3200" dirty="0">
                <a:latin typeface="Cambria" panose="02040503050406030204" pitchFamily="18" charset="0"/>
                <a:ea typeface="Cambria" panose="02040503050406030204" pitchFamily="18" charset="0"/>
              </a:rPr>
              <a:t>W przypadku użycia kaftana bezpieczeństwa lub pasa obezwładniającego w stosunku do </a:t>
            </a:r>
            <a:r>
              <a:rPr lang="pl-PL" sz="3200" b="1" u="sng" dirty="0">
                <a:latin typeface="Cambria" panose="02040503050406030204" pitchFamily="18" charset="0"/>
                <a:ea typeface="Cambria" panose="02040503050406030204" pitchFamily="18" charset="0"/>
              </a:rPr>
              <a:t>nieletniego</a:t>
            </a:r>
            <a:r>
              <a:rPr lang="pl-PL" sz="3200" dirty="0">
                <a:latin typeface="Cambria" panose="02040503050406030204" pitchFamily="18" charset="0"/>
                <a:ea typeface="Cambria" panose="02040503050406030204" pitchFamily="18" charset="0"/>
              </a:rPr>
              <a:t> lub </a:t>
            </a:r>
            <a:r>
              <a:rPr lang="pl-PL" sz="3200" b="1" u="sng" dirty="0">
                <a:latin typeface="Cambria" panose="02040503050406030204" pitchFamily="18" charset="0"/>
                <a:ea typeface="Cambria" panose="02040503050406030204" pitchFamily="18" charset="0"/>
              </a:rPr>
              <a:t>kobiety </a:t>
            </a:r>
            <a:br>
              <a:rPr lang="pl-PL" sz="3200" b="1" u="sng" dirty="0">
                <a:latin typeface="Cambria" panose="02040503050406030204" pitchFamily="18" charset="0"/>
                <a:ea typeface="Cambria" panose="02040503050406030204" pitchFamily="18" charset="0"/>
              </a:rPr>
            </a:br>
            <a:r>
              <a:rPr lang="pl-PL" sz="3200" b="1" u="sng" dirty="0">
                <a:latin typeface="Cambria" panose="02040503050406030204" pitchFamily="18" charset="0"/>
                <a:ea typeface="Cambria" panose="02040503050406030204" pitchFamily="18" charset="0"/>
              </a:rPr>
              <a:t>o widocznej ciąży</a:t>
            </a:r>
            <a:r>
              <a:rPr lang="pl-PL" sz="3200" dirty="0">
                <a:latin typeface="Cambria" panose="02040503050406030204" pitchFamily="18" charset="0"/>
                <a:ea typeface="Cambria" panose="02040503050406030204" pitchFamily="18" charset="0"/>
              </a:rPr>
              <a:t>, osobie tej należy niezwłocznie zapewnić pomoc medyczną, a dalsze użycie tych środków uzależnia się od opinii osoby udzielającej tej pomocy.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ltLang="pl-PL" b="1" dirty="0">
                <a:latin typeface="Cambria" panose="02040503050406030204" pitchFamily="18" charset="0"/>
                <a:ea typeface="Cambria" panose="02040503050406030204" pitchFamily="18" charset="0"/>
              </a:rPr>
              <a:t>KASK ZABEZPIECZAJACY</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14600"/>
            <a:ext cx="10515600" cy="4114799"/>
          </a:xfrm>
        </p:spPr>
        <p:txBody>
          <a:bodyPr/>
          <a:lstStyle/>
          <a:p>
            <a:pPr marL="0" indent="0" algn="just">
              <a:lnSpc>
                <a:spcPct val="150000"/>
              </a:lnSpc>
              <a:buFont typeface="Wingdings" panose="05000000000000000000" pitchFamily="2" charset="2"/>
              <a:buNone/>
              <a:defRPr/>
            </a:pPr>
            <a:r>
              <a:rPr lang="pl-PL" b="1" dirty="0">
                <a:latin typeface="Cambria" panose="02040503050406030204" pitchFamily="18" charset="0"/>
                <a:ea typeface="Cambria" panose="02040503050406030204" pitchFamily="18" charset="0"/>
              </a:rPr>
              <a:t>Kasku zabezpieczającego </a:t>
            </a:r>
            <a:r>
              <a:rPr lang="pl-PL" dirty="0">
                <a:latin typeface="Cambria" panose="02040503050406030204" pitchFamily="18" charset="0"/>
                <a:ea typeface="Cambria" panose="02040503050406030204" pitchFamily="18" charset="0"/>
              </a:rPr>
              <a:t>można użyć w przypadku, </a:t>
            </a:r>
            <a:r>
              <a:rPr lang="pl-PL" dirty="0">
                <a:solidFill>
                  <a:schemeClr val="tx1"/>
                </a:solidFill>
                <a:latin typeface="Cambria" panose="02040503050406030204" pitchFamily="18" charset="0"/>
                <a:ea typeface="Cambria" panose="02040503050406030204" pitchFamily="18" charset="0"/>
              </a:rPr>
              <a:t>o którym mowa w art. 11  </a:t>
            </a:r>
            <a:r>
              <a:rPr lang="pl-PL" dirty="0">
                <a:latin typeface="Cambria" panose="02040503050406030204" pitchFamily="18" charset="0"/>
                <a:ea typeface="Cambria" panose="02040503050406030204" pitchFamily="18" charset="0"/>
              </a:rPr>
              <a:t>pkt 14:</a:t>
            </a:r>
          </a:p>
          <a:p>
            <a:pPr marL="0" indent="0" algn="just">
              <a:lnSpc>
                <a:spcPct val="150000"/>
              </a:lnSpc>
              <a:buClrTx/>
              <a:buFont typeface="Wingdings" panose="05000000000000000000" pitchFamily="2" charset="2"/>
              <a:buNone/>
              <a:defRPr/>
            </a:pPr>
            <a:r>
              <a:rPr lang="pl-PL" b="1" u="sng" dirty="0">
                <a:latin typeface="Cambria" panose="02040503050406030204" pitchFamily="18" charset="0"/>
                <a:ea typeface="Cambria" panose="02040503050406030204" pitchFamily="18" charset="0"/>
              </a:rPr>
              <a:t>Kasku zabezpieczającego</a:t>
            </a:r>
            <a:r>
              <a:rPr lang="pl-PL" dirty="0">
                <a:latin typeface="Cambria" panose="02040503050406030204" pitchFamily="18" charset="0"/>
                <a:ea typeface="Cambria" panose="02040503050406030204" pitchFamily="18" charset="0"/>
              </a:rPr>
              <a:t> używa się w celu zapobieżenia samookaleczeniu głowy, po uprzednim założeniu pasa obezwładniającego jednoczęściowego</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lub kaftana bezpieczeństwa albo kajdanek na ręce trzymane z tyłu.</a:t>
            </a:r>
            <a:endParaRPr lang="pl-PL"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altLang="pl-PL" b="1" dirty="0">
                <a:latin typeface="Cambria" panose="02040503050406030204" pitchFamily="18" charset="0"/>
                <a:ea typeface="Cambria" panose="02040503050406030204" pitchFamily="18" charset="0"/>
              </a:rPr>
              <a:t>OSOBY UPRAWNIONE – Art. 35</a:t>
            </a:r>
            <a:endParaRPr lang="pl-PL" b="1"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70639"/>
            <a:ext cx="10515600" cy="3657600"/>
          </a:xfrm>
        </p:spPr>
        <p:txBody>
          <a:bodyPr>
            <a:normAutofit fontScale="70000" lnSpcReduction="20000"/>
          </a:bodyPr>
          <a:lstStyle/>
          <a:p>
            <a:pPr marL="0" indent="0" algn="just">
              <a:buFont typeface="Wingdings" panose="05000000000000000000" pitchFamily="2" charset="2"/>
              <a:buNone/>
              <a:defRPr/>
            </a:pPr>
            <a:r>
              <a:rPr lang="pl-PL" dirty="0">
                <a:latin typeface="Cambria" panose="02040503050406030204" pitchFamily="18" charset="0"/>
                <a:ea typeface="Cambria" panose="02040503050406030204" pitchFamily="18" charset="0"/>
              </a:rPr>
              <a:t>Decyzję o użyciu lub wykorzystaniu środków przymusu bezpośredniego,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postaci:</a:t>
            </a:r>
          </a:p>
          <a:p>
            <a:pPr>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kaftana bezpieczeństwa,</a:t>
            </a:r>
          </a:p>
          <a:p>
            <a:pPr>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pasa obezwładniającego,</a:t>
            </a:r>
          </a:p>
          <a:p>
            <a:pPr>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kasku zabezpieczającego,</a:t>
            </a:r>
          </a:p>
          <a:p>
            <a:pPr marL="0" indent="0">
              <a:buFont typeface="Wingdings" panose="05000000000000000000" pitchFamily="2" charset="2"/>
              <a:buNone/>
              <a:defRPr/>
            </a:pPr>
            <a:r>
              <a:rPr lang="pl-PL" b="1" u="sng" dirty="0">
                <a:latin typeface="Cambria" panose="02040503050406030204" pitchFamily="18" charset="0"/>
                <a:ea typeface="Cambria" panose="02040503050406030204" pitchFamily="18" charset="0"/>
              </a:rPr>
              <a:t>podejmuje</a:t>
            </a:r>
            <a:r>
              <a:rPr lang="pl-PL" b="1" dirty="0">
                <a:latin typeface="Cambria" panose="02040503050406030204" pitchFamily="18" charset="0"/>
                <a:ea typeface="Cambria" panose="02040503050406030204" pitchFamily="18" charset="0"/>
              </a:rPr>
              <a:t>:</a:t>
            </a:r>
            <a:endParaRPr lang="pl-PL" dirty="0">
              <a:latin typeface="Cambria" panose="02040503050406030204" pitchFamily="18" charset="0"/>
              <a:ea typeface="Cambria" panose="02040503050406030204" pitchFamily="18" charset="0"/>
            </a:endParaRPr>
          </a:p>
          <a:p>
            <a:pPr algn="just">
              <a:lnSpc>
                <a:spcPct val="150000"/>
              </a:lnSpc>
              <a:buClrTx/>
              <a:buFont typeface="Wingdings" panose="05000000000000000000" pitchFamily="2" charset="2"/>
              <a:buChar char="Ø"/>
              <a:defRPr/>
            </a:pPr>
            <a:r>
              <a:rPr lang="pl-PL" b="1" u="sng" dirty="0">
                <a:latin typeface="Cambria" panose="02040503050406030204" pitchFamily="18" charset="0"/>
                <a:ea typeface="Cambria" panose="02040503050406030204" pitchFamily="18" charset="0"/>
              </a:rPr>
              <a:t>kierownik jednostki </a:t>
            </a:r>
            <a:r>
              <a:rPr lang="pl-PL" dirty="0">
                <a:latin typeface="Cambria" panose="02040503050406030204" pitchFamily="18" charset="0"/>
                <a:ea typeface="Cambria" panose="02040503050406030204" pitchFamily="18" charset="0"/>
              </a:rPr>
              <a:t>organizacyjnej Policji albo </a:t>
            </a:r>
            <a:r>
              <a:rPr lang="pl-PL" b="1" u="sng" dirty="0">
                <a:latin typeface="Cambria" panose="02040503050406030204" pitchFamily="18" charset="0"/>
                <a:ea typeface="Cambria" panose="02040503050406030204" pitchFamily="18" charset="0"/>
              </a:rPr>
              <a:t>osoby przez niego upoważnione</a:t>
            </a:r>
            <a:r>
              <a:rPr lang="pl-PL" dirty="0">
                <a:latin typeface="Cambria" panose="02040503050406030204" pitchFamily="18" charset="0"/>
                <a:ea typeface="Cambria" panose="02040503050406030204" pitchFamily="18" charset="0"/>
              </a:rPr>
              <a:t>, a w razie ich nieobecności - </a:t>
            </a:r>
            <a:r>
              <a:rPr lang="pl-PL" b="1" dirty="0">
                <a:latin typeface="Cambria" panose="02040503050406030204" pitchFamily="18" charset="0"/>
                <a:ea typeface="Cambria" panose="02040503050406030204" pitchFamily="18" charset="0"/>
              </a:rPr>
              <a:t>dyżurny jednostki</a:t>
            </a:r>
            <a:r>
              <a:rPr lang="pl-PL" dirty="0">
                <a:latin typeface="Cambria" panose="02040503050406030204" pitchFamily="18" charset="0"/>
                <a:ea typeface="Cambria" panose="02040503050406030204" pitchFamily="18" charset="0"/>
              </a:rPr>
              <a:t>,</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podczas konwoju, doprowadzenia lub wykonywania innych zadań służbowych przez grupę funkcjonariuszy – </a:t>
            </a:r>
            <a:r>
              <a:rPr lang="pl-PL" b="1" dirty="0">
                <a:latin typeface="Cambria" panose="02040503050406030204" pitchFamily="18" charset="0"/>
                <a:ea typeface="Cambria" panose="02040503050406030204" pitchFamily="18" charset="0"/>
              </a:rPr>
              <a:t>dowódca konwoju lub grupy funkcjonariuszy.</a:t>
            </a:r>
            <a:endParaRPr lang="pl-PL" sz="32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690466"/>
            <a:ext cx="9601196" cy="1782146"/>
          </a:xfrm>
        </p:spPr>
        <p:txBody>
          <a:bodyPr>
            <a:noAutofit/>
          </a:bodyPr>
          <a:lstStyle/>
          <a:p>
            <a:r>
              <a:rPr lang="pl-PL" sz="3200" b="1" dirty="0">
                <a:solidFill>
                  <a:schemeClr val="tx1"/>
                </a:solidFill>
                <a:latin typeface="Cambria" panose="02040503050406030204" pitchFamily="18" charset="0"/>
                <a:ea typeface="Cambria" panose="02040503050406030204" pitchFamily="18" charset="0"/>
              </a:rPr>
              <a:t>Podstawy prawne dotyczące zastosowania środków przymusu bezpośredniego i broni palnej przez funkcjonariuszy:</a:t>
            </a:r>
            <a:endParaRPr lang="pl-PL" sz="3200" dirty="0"/>
          </a:p>
        </p:txBody>
      </p:sp>
      <p:sp>
        <p:nvSpPr>
          <p:cNvPr id="3" name="Symbol zastępczy zawartości 2"/>
          <p:cNvSpPr>
            <a:spLocks noGrp="1"/>
          </p:cNvSpPr>
          <p:nvPr>
            <p:ph idx="1"/>
          </p:nvPr>
        </p:nvSpPr>
        <p:spPr/>
        <p:txBody>
          <a:bodyPr/>
          <a:lstStyle/>
          <a:p>
            <a:pPr algn="just"/>
            <a:r>
              <a:rPr lang="pl-PL" b="1" dirty="0">
                <a:latin typeface="Cambria" panose="02040503050406030204" pitchFamily="18" charset="0"/>
                <a:ea typeface="Cambria" panose="02040503050406030204" pitchFamily="18" charset="0"/>
              </a:rPr>
              <a:t>Art. 16 ust. 3 Ustawy o Policji</a:t>
            </a:r>
            <a:endParaRPr lang="pl-PL" dirty="0">
              <a:latin typeface="Cambria" panose="02040503050406030204" pitchFamily="18" charset="0"/>
              <a:ea typeface="Cambria" panose="02040503050406030204" pitchFamily="18" charset="0"/>
            </a:endParaRPr>
          </a:p>
          <a:p>
            <a:pPr marL="0" indent="0" algn="just">
              <a:buNone/>
            </a:pPr>
            <a:r>
              <a:rPr lang="pl-PL" dirty="0">
                <a:latin typeface="Cambria" panose="02040503050406030204" pitchFamily="18" charset="0"/>
                <a:ea typeface="Cambria" panose="02040503050406030204" pitchFamily="18" charset="0"/>
              </a:rPr>
              <a:t>Użycie i wykorzystanie środków przymusu bezpośredniego i broni palnej oraz dokumentowanie tego użycia i wykorzystania odbywa się na zasadach określonych w ustawie z dnia 24 maja 2013 r. o środkach przymusu bezpośredniego i broni palnej.</a:t>
            </a:r>
          </a:p>
          <a:p>
            <a:endParaRPr lang="pl-PL" dirty="0"/>
          </a:p>
        </p:txBody>
      </p:sp>
    </p:spTree>
    <p:extLst>
      <p:ext uri="{BB962C8B-B14F-4D97-AF65-F5344CB8AC3E}">
        <p14:creationId xmlns:p14="http://schemas.microsoft.com/office/powerpoint/2010/main" val="1542509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950098"/>
            <a:ext cx="9601196" cy="335901"/>
          </a:xfrm>
        </p:spPr>
        <p:txBody>
          <a:bodyPr>
            <a:normAutofit fontScale="90000"/>
          </a:bodyPr>
          <a:lstStyle/>
          <a:p>
            <a:pPr algn="ctr"/>
            <a:r>
              <a:rPr lang="pl-PL" altLang="pl-PL" b="1" dirty="0">
                <a:latin typeface="Cambria" panose="02040503050406030204" pitchFamily="18" charset="0"/>
                <a:ea typeface="Cambria" panose="02040503050406030204" pitchFamily="18" charset="0"/>
              </a:rPr>
              <a:t>ZAKAZY PODMIOTOWE – </a:t>
            </a:r>
            <a:r>
              <a:rPr lang="pl-PL" altLang="pl-PL" b="1" dirty="0">
                <a:solidFill>
                  <a:schemeClr val="tx1"/>
                </a:solidFill>
                <a:latin typeface="Cambria" panose="02040503050406030204" pitchFamily="18" charset="0"/>
                <a:ea typeface="Cambria" panose="02040503050406030204" pitchFamily="18" charset="0"/>
              </a:rPr>
              <a:t>Art.</a:t>
            </a:r>
            <a:r>
              <a:rPr lang="pl-PL" altLang="pl-PL" b="1" dirty="0">
                <a:latin typeface="Cambria" panose="02040503050406030204" pitchFamily="18" charset="0"/>
                <a:ea typeface="Cambria" panose="02040503050406030204" pitchFamily="18" charset="0"/>
              </a:rPr>
              <a:t> 9</a:t>
            </a:r>
            <a:br>
              <a:rPr lang="pl-PL" altLang="pl-PL" b="1" dirty="0">
                <a:latin typeface="Cambria" panose="02040503050406030204" pitchFamily="18" charset="0"/>
                <a:ea typeface="Cambria" panose="02040503050406030204" pitchFamily="18" charset="0"/>
              </a:rPr>
            </a:br>
            <a:br>
              <a:rPr lang="pl-PL" altLang="pl-PL"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09092"/>
            <a:ext cx="10515600" cy="3692769"/>
          </a:xfrm>
        </p:spPr>
        <p:txBody>
          <a:bodyPr>
            <a:normAutofit fontScale="92500" lnSpcReduction="20000"/>
          </a:bodyPr>
          <a:lstStyle/>
          <a:p>
            <a:pPr marL="0" indent="0" algn="just">
              <a:lnSpc>
                <a:spcPct val="150000"/>
              </a:lnSpc>
              <a:buFont typeface="Wingdings" panose="05000000000000000000" pitchFamily="2" charset="2"/>
              <a:buNone/>
              <a:defRPr/>
            </a:pPr>
            <a:r>
              <a:rPr lang="pl-PL" sz="3200" dirty="0">
                <a:latin typeface="Cambria" panose="02040503050406030204" pitchFamily="18" charset="0"/>
                <a:ea typeface="Cambria" panose="02040503050406030204" pitchFamily="18" charset="0"/>
              </a:rPr>
              <a:t>Policjant może użyć wyłącznie siły fizycznej w postaci technik obezwładnienia wobec:</a:t>
            </a:r>
          </a:p>
          <a:p>
            <a:pPr algn="just">
              <a:lnSpc>
                <a:spcPct val="150000"/>
              </a:lnSpc>
              <a:buClrTx/>
              <a:buFont typeface="Wingdings" panose="05000000000000000000" pitchFamily="2" charset="2"/>
              <a:buChar char="Ø"/>
              <a:defRPr/>
            </a:pPr>
            <a:r>
              <a:rPr lang="pl-PL" sz="3200" dirty="0">
                <a:latin typeface="Cambria" panose="02040503050406030204" pitchFamily="18" charset="0"/>
                <a:ea typeface="Cambria" panose="02040503050406030204" pitchFamily="18" charset="0"/>
              </a:rPr>
              <a:t>kobiet o </a:t>
            </a:r>
            <a:r>
              <a:rPr lang="pl-PL" sz="3200" b="1" u="sng" dirty="0">
                <a:latin typeface="Cambria" panose="02040503050406030204" pitchFamily="18" charset="0"/>
                <a:ea typeface="Cambria" panose="02040503050406030204" pitchFamily="18" charset="0"/>
              </a:rPr>
              <a:t>widocznej</a:t>
            </a:r>
            <a:r>
              <a:rPr lang="pl-PL" sz="3200" dirty="0">
                <a:latin typeface="Cambria" panose="02040503050406030204" pitchFamily="18" charset="0"/>
                <a:ea typeface="Cambria" panose="02040503050406030204" pitchFamily="18" charset="0"/>
              </a:rPr>
              <a:t> ciąży,</a:t>
            </a:r>
          </a:p>
          <a:p>
            <a:pPr algn="just">
              <a:lnSpc>
                <a:spcPct val="150000"/>
              </a:lnSpc>
              <a:buClrTx/>
              <a:buFont typeface="Wingdings" panose="05000000000000000000" pitchFamily="2" charset="2"/>
              <a:buChar char="Ø"/>
              <a:defRPr/>
            </a:pPr>
            <a:r>
              <a:rPr lang="pl-PL" sz="3200" dirty="0">
                <a:latin typeface="Cambria" panose="02040503050406030204" pitchFamily="18" charset="0"/>
                <a:ea typeface="Cambria" panose="02040503050406030204" pitchFamily="18" charset="0"/>
              </a:rPr>
              <a:t>osób, których wygląd wskazuje na wiek </a:t>
            </a:r>
            <a:r>
              <a:rPr lang="pl-PL" sz="3200" b="1" u="sng" dirty="0">
                <a:latin typeface="Cambria" panose="02040503050406030204" pitchFamily="18" charset="0"/>
                <a:ea typeface="Cambria" panose="02040503050406030204" pitchFamily="18" charset="0"/>
              </a:rPr>
              <a:t>do 13 lat</a:t>
            </a:r>
            <a:r>
              <a:rPr lang="pl-PL" sz="3200" dirty="0">
                <a:latin typeface="Cambria" panose="02040503050406030204" pitchFamily="18" charset="0"/>
                <a:ea typeface="Cambria" panose="02040503050406030204" pitchFamily="18" charset="0"/>
              </a:rPr>
              <a:t>,</a:t>
            </a:r>
          </a:p>
          <a:p>
            <a:pPr algn="just">
              <a:lnSpc>
                <a:spcPct val="150000"/>
              </a:lnSpc>
              <a:buClrTx/>
              <a:buFont typeface="Wingdings" panose="05000000000000000000" pitchFamily="2" charset="2"/>
              <a:buChar char="Ø"/>
              <a:defRPr/>
            </a:pPr>
            <a:r>
              <a:rPr lang="pl-PL" sz="3200" dirty="0">
                <a:latin typeface="Cambria" panose="02040503050406030204" pitchFamily="18" charset="0"/>
                <a:ea typeface="Cambria" panose="02040503050406030204" pitchFamily="18" charset="0"/>
              </a:rPr>
              <a:t>osób o </a:t>
            </a:r>
            <a:r>
              <a:rPr lang="pl-PL" sz="3200" b="1" u="sng" dirty="0">
                <a:latin typeface="Cambria" panose="02040503050406030204" pitchFamily="18" charset="0"/>
                <a:ea typeface="Cambria" panose="02040503050406030204" pitchFamily="18" charset="0"/>
              </a:rPr>
              <a:t>widocznej</a:t>
            </a:r>
            <a:r>
              <a:rPr lang="pl-PL" sz="3200" dirty="0">
                <a:latin typeface="Cambria" panose="02040503050406030204" pitchFamily="18" charset="0"/>
                <a:ea typeface="Cambria" panose="02040503050406030204" pitchFamily="18" charset="0"/>
              </a:rPr>
              <a:t> niepełnosprawności.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ZAKAZY PODMIOTOWE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88223"/>
            <a:ext cx="10515600" cy="3688739"/>
          </a:xfrm>
        </p:spPr>
        <p:txBody>
          <a:bodyPr/>
          <a:lstStyle/>
          <a:p>
            <a:pPr marL="0" indent="0" algn="just">
              <a:buNone/>
            </a:pPr>
            <a:r>
              <a:rPr lang="pl-PL" sz="3600" dirty="0">
                <a:latin typeface="Cambria" panose="02040503050406030204" pitchFamily="18" charset="0"/>
                <a:ea typeface="Cambria" panose="02040503050406030204" pitchFamily="18" charset="0"/>
              </a:rPr>
              <a:t>W przypadku, gdy zachodzi konieczność </a:t>
            </a:r>
            <a:r>
              <a:rPr lang="pl-PL" sz="3600" b="1" u="sng" dirty="0">
                <a:latin typeface="Cambria" panose="02040503050406030204" pitchFamily="18" charset="0"/>
                <a:ea typeface="Cambria" panose="02040503050406030204" pitchFamily="18" charset="0"/>
              </a:rPr>
              <a:t>odparcia bezpośredniego</a:t>
            </a:r>
            <a:r>
              <a:rPr lang="pl-PL" sz="3600" dirty="0">
                <a:latin typeface="Cambria" panose="02040503050406030204" pitchFamily="18" charset="0"/>
                <a:ea typeface="Cambria" panose="02040503050406030204" pitchFamily="18" charset="0"/>
              </a:rPr>
              <a:t>, bezprawnego zamachu na życie lub zdrowie </a:t>
            </a:r>
            <a:r>
              <a:rPr lang="pl-PL" sz="3600" b="1" u="sng" dirty="0">
                <a:latin typeface="Cambria" panose="02040503050406030204" pitchFamily="18" charset="0"/>
                <a:ea typeface="Cambria" panose="02040503050406030204" pitchFamily="18" charset="0"/>
              </a:rPr>
              <a:t>policjanta</a:t>
            </a:r>
            <a:r>
              <a:rPr lang="pl-PL" sz="3600" dirty="0">
                <a:latin typeface="Cambria" panose="02040503050406030204" pitchFamily="18" charset="0"/>
                <a:ea typeface="Cambria" panose="02040503050406030204" pitchFamily="18" charset="0"/>
              </a:rPr>
              <a:t> </a:t>
            </a:r>
            <a:r>
              <a:rPr lang="pl-PL" sz="3600" b="1" u="sng" dirty="0">
                <a:latin typeface="Cambria" panose="02040503050406030204" pitchFamily="18" charset="0"/>
                <a:ea typeface="Cambria" panose="02040503050406030204" pitchFamily="18" charset="0"/>
              </a:rPr>
              <a:t>lub innej osoby</a:t>
            </a:r>
            <a:r>
              <a:rPr lang="pl-PL" sz="3600" dirty="0">
                <a:latin typeface="Cambria" panose="02040503050406030204" pitchFamily="18" charset="0"/>
                <a:ea typeface="Cambria" panose="02040503050406030204" pitchFamily="18" charset="0"/>
              </a:rPr>
              <a:t>, a </a:t>
            </a:r>
            <a:r>
              <a:rPr lang="pl-PL" sz="3600" b="1" u="sng" dirty="0">
                <a:latin typeface="Cambria" panose="02040503050406030204" pitchFamily="18" charset="0"/>
                <a:ea typeface="Cambria" panose="02040503050406030204" pitchFamily="18" charset="0"/>
              </a:rPr>
              <a:t>użycie</a:t>
            </a:r>
            <a:r>
              <a:rPr lang="pl-PL" sz="3600" dirty="0">
                <a:latin typeface="Cambria" panose="02040503050406030204" pitchFamily="18" charset="0"/>
                <a:ea typeface="Cambria" panose="02040503050406030204" pitchFamily="18" charset="0"/>
              </a:rPr>
              <a:t> siły fizycznej wobec ww. osób jest </a:t>
            </a:r>
            <a:r>
              <a:rPr lang="pl-PL" sz="3600" b="1" u="sng" dirty="0">
                <a:latin typeface="Cambria" panose="02040503050406030204" pitchFamily="18" charset="0"/>
                <a:ea typeface="Cambria" panose="02040503050406030204" pitchFamily="18" charset="0"/>
              </a:rPr>
              <a:t>niewystarczające</a:t>
            </a:r>
            <a:r>
              <a:rPr lang="pl-PL" sz="3600" dirty="0">
                <a:latin typeface="Cambria" panose="02040503050406030204" pitchFamily="18" charset="0"/>
                <a:ea typeface="Cambria" panose="02040503050406030204" pitchFamily="18" charset="0"/>
              </a:rPr>
              <a:t> lub </a:t>
            </a:r>
            <a:r>
              <a:rPr lang="pl-PL" sz="3600" b="1" u="sng" dirty="0">
                <a:latin typeface="Cambria" panose="02040503050406030204" pitchFamily="18" charset="0"/>
                <a:ea typeface="Cambria" panose="02040503050406030204" pitchFamily="18" charset="0"/>
              </a:rPr>
              <a:t>niemożliwe</a:t>
            </a:r>
            <a:r>
              <a:rPr lang="pl-PL" sz="3600" dirty="0">
                <a:latin typeface="Cambria" panose="02040503050406030204" pitchFamily="18" charset="0"/>
                <a:ea typeface="Cambria" panose="02040503050406030204" pitchFamily="18" charset="0"/>
              </a:rPr>
              <a:t>, policjant </a:t>
            </a:r>
            <a:r>
              <a:rPr lang="pl-PL" sz="3600" b="1" u="sng" dirty="0">
                <a:latin typeface="Cambria" panose="02040503050406030204" pitchFamily="18" charset="0"/>
                <a:ea typeface="Cambria" panose="02040503050406030204" pitchFamily="18" charset="0"/>
              </a:rPr>
              <a:t>może</a:t>
            </a:r>
            <a:r>
              <a:rPr lang="pl-PL" sz="3600" dirty="0">
                <a:latin typeface="Cambria" panose="02040503050406030204" pitchFamily="18" charset="0"/>
                <a:ea typeface="Cambria" panose="02040503050406030204" pitchFamily="18" charset="0"/>
              </a:rPr>
              <a:t> użyć innych środków przymusu bezpośredniego </a:t>
            </a:r>
            <a:r>
              <a:rPr lang="pl-PL" sz="3600" dirty="0">
                <a:solidFill>
                  <a:schemeClr val="tx1"/>
                </a:solidFill>
                <a:latin typeface="Cambria" panose="02040503050406030204" pitchFamily="18" charset="0"/>
                <a:ea typeface="Cambria" panose="02040503050406030204" pitchFamily="18" charset="0"/>
              </a:rPr>
              <a:t>lub broni palnej</a:t>
            </a:r>
            <a:r>
              <a:rPr lang="pl-PL" sz="3600"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922106"/>
            <a:ext cx="9601196" cy="363893"/>
          </a:xfrm>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 – Art. 51</a:t>
            </a:r>
            <a:br>
              <a:rPr lang="pl-PL" altLang="pl-PL" b="1" dirty="0">
                <a:latin typeface="Cambria" panose="02040503050406030204" pitchFamily="18" charset="0"/>
                <a:ea typeface="Cambria" panose="02040503050406030204" pitchFamily="18" charset="0"/>
              </a:rPr>
            </a:br>
            <a:br>
              <a:rPr lang="pl-PL" altLang="pl-PL"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55277"/>
            <a:ext cx="10515600" cy="3521686"/>
          </a:xfrm>
        </p:spPr>
        <p:txBody>
          <a:bodyPr/>
          <a:lstStyle/>
          <a:p>
            <a:pPr marL="0" indent="0" algn="ctr">
              <a:buNone/>
            </a:pPr>
            <a:r>
              <a:rPr lang="pl-PL" sz="4400" dirty="0">
                <a:latin typeface="Cambria" panose="02040503050406030204" pitchFamily="18" charset="0"/>
                <a:ea typeface="Cambria" panose="02040503050406030204" pitchFamily="18" charset="0"/>
              </a:rPr>
              <a:t>Policjant dokumentuje w </a:t>
            </a:r>
            <a:r>
              <a:rPr lang="pl-PL" sz="4400" b="1" u="sng" dirty="0">
                <a:latin typeface="Cambria" panose="02040503050406030204" pitchFamily="18" charset="0"/>
                <a:ea typeface="Cambria" panose="02040503050406030204" pitchFamily="18" charset="0"/>
              </a:rPr>
              <a:t>notatce</a:t>
            </a:r>
            <a:r>
              <a:rPr lang="pl-PL" sz="4400" dirty="0">
                <a:latin typeface="Cambria" panose="02040503050406030204" pitchFamily="18" charset="0"/>
                <a:ea typeface="Cambria" panose="02040503050406030204" pitchFamily="18" charset="0"/>
              </a:rPr>
              <a:t> użycie </a:t>
            </a:r>
            <a:br>
              <a:rPr lang="pl-PL" sz="4400" dirty="0">
                <a:latin typeface="Cambria" panose="02040503050406030204" pitchFamily="18" charset="0"/>
                <a:ea typeface="Cambria" panose="02040503050406030204" pitchFamily="18" charset="0"/>
              </a:rPr>
            </a:br>
            <a:r>
              <a:rPr lang="pl-PL" sz="4400" dirty="0">
                <a:latin typeface="Cambria" panose="02040503050406030204" pitchFamily="18" charset="0"/>
                <a:ea typeface="Cambria" panose="02040503050406030204" pitchFamily="18" charset="0"/>
              </a:rPr>
              <a:t>i wykorzystanie środków przymusu bezpośredniego </a:t>
            </a:r>
            <a:r>
              <a:rPr lang="pl-PL" sz="4400" dirty="0">
                <a:solidFill>
                  <a:schemeClr val="tx1"/>
                </a:solidFill>
                <a:latin typeface="Cambria" panose="02040503050406030204" pitchFamily="18" charset="0"/>
                <a:ea typeface="Cambria" panose="02040503050406030204" pitchFamily="18" charset="0"/>
              </a:rPr>
              <a:t>i broni palnej</a:t>
            </a:r>
            <a:r>
              <a:rPr lang="pl-PL" sz="4400"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1295401" y="2556931"/>
            <a:ext cx="9601196" cy="3522135"/>
          </a:xfrm>
        </p:spPr>
        <p:txBody>
          <a:bodyPr>
            <a:normAutofit fontScale="70000" lnSpcReduction="20000"/>
          </a:bodyPr>
          <a:lstStyle/>
          <a:p>
            <a:pPr marL="0" indent="0" algn="just">
              <a:buNone/>
            </a:pPr>
            <a:r>
              <a:rPr lang="pl-PL" sz="3600" dirty="0">
                <a:latin typeface="Cambria" panose="02040503050406030204" pitchFamily="18" charset="0"/>
                <a:ea typeface="Cambria" panose="02040503050406030204" pitchFamily="18" charset="0"/>
              </a:rPr>
              <a:t>Policjant przekazuje </a:t>
            </a:r>
            <a:r>
              <a:rPr lang="pl-PL" sz="3600" b="1" u="sng" dirty="0">
                <a:latin typeface="Cambria" panose="02040503050406030204" pitchFamily="18" charset="0"/>
                <a:ea typeface="Cambria" panose="02040503050406030204" pitchFamily="18" charset="0"/>
              </a:rPr>
              <a:t>notatkę przełożonemu</a:t>
            </a:r>
            <a:r>
              <a:rPr lang="pl-PL" sz="3600" dirty="0">
                <a:latin typeface="Cambria" panose="02040503050406030204" pitchFamily="18" charset="0"/>
                <a:ea typeface="Cambria" panose="02040503050406030204" pitchFamily="18" charset="0"/>
              </a:rPr>
              <a:t> w przypadku użycia lub wykorzystania: </a:t>
            </a:r>
          </a:p>
          <a:p>
            <a:pPr algn="just">
              <a:buFont typeface="Wingdings" panose="05000000000000000000" pitchFamily="2" charset="2"/>
              <a:buChar char="Ø"/>
            </a:pPr>
            <a:r>
              <a:rPr lang="pl-PL" sz="3600" dirty="0">
                <a:latin typeface="Cambria" panose="02040503050406030204" pitchFamily="18" charset="0"/>
                <a:ea typeface="Cambria" panose="02040503050406030204" pitchFamily="18" charset="0"/>
              </a:rPr>
              <a:t>środków przymusu bezpośredniego – gdy </a:t>
            </a:r>
            <a:r>
              <a:rPr lang="pl-PL" sz="3600" b="1" u="sng" dirty="0">
                <a:latin typeface="Cambria" panose="02040503050406030204" pitchFamily="18" charset="0"/>
                <a:ea typeface="Cambria" panose="02040503050406030204" pitchFamily="18" charset="0"/>
              </a:rPr>
              <a:t>skutkiem</a:t>
            </a:r>
            <a:r>
              <a:rPr lang="pl-PL" sz="3600" dirty="0">
                <a:latin typeface="Cambria" panose="02040503050406030204" pitchFamily="18" charset="0"/>
                <a:ea typeface="Cambria" panose="02040503050406030204" pitchFamily="18" charset="0"/>
              </a:rPr>
              <a:t> tego </a:t>
            </a:r>
            <a:r>
              <a:rPr lang="pl-PL" sz="3600" b="1" u="sng" dirty="0">
                <a:latin typeface="Cambria" panose="02040503050406030204" pitchFamily="18" charset="0"/>
                <a:ea typeface="Cambria" panose="02040503050406030204" pitchFamily="18" charset="0"/>
              </a:rPr>
              <a:t>użycia</a:t>
            </a:r>
            <a:r>
              <a:rPr lang="pl-PL" sz="3600" dirty="0">
                <a:latin typeface="Cambria" panose="02040503050406030204" pitchFamily="18" charset="0"/>
                <a:ea typeface="Cambria" panose="02040503050406030204" pitchFamily="18" charset="0"/>
              </a:rPr>
              <a:t> lub </a:t>
            </a:r>
            <a:r>
              <a:rPr lang="pl-PL" sz="3600" b="1" u="sng" dirty="0">
                <a:latin typeface="Cambria" panose="02040503050406030204" pitchFamily="18" charset="0"/>
                <a:ea typeface="Cambria" panose="02040503050406030204" pitchFamily="18" charset="0"/>
              </a:rPr>
              <a:t>wykorzystania</a:t>
            </a:r>
            <a:r>
              <a:rPr lang="pl-PL" sz="3600" dirty="0">
                <a:latin typeface="Cambria" panose="02040503050406030204" pitchFamily="18" charset="0"/>
                <a:ea typeface="Cambria" panose="02040503050406030204" pitchFamily="18" charset="0"/>
              </a:rPr>
              <a:t> było </a:t>
            </a:r>
            <a:r>
              <a:rPr lang="pl-PL" sz="3600" b="1" u="sng" dirty="0">
                <a:latin typeface="Cambria" panose="02040503050406030204" pitchFamily="18" charset="0"/>
                <a:ea typeface="Cambria" panose="02040503050406030204" pitchFamily="18" charset="0"/>
              </a:rPr>
              <a:t>zranienie osoby</a:t>
            </a:r>
            <a:r>
              <a:rPr lang="pl-PL" sz="3600" dirty="0">
                <a:latin typeface="Cambria" panose="02040503050406030204" pitchFamily="18" charset="0"/>
                <a:ea typeface="Cambria" panose="02040503050406030204" pitchFamily="18" charset="0"/>
              </a:rPr>
              <a:t> lub </a:t>
            </a:r>
            <a:r>
              <a:rPr lang="pl-PL" sz="3600" b="1" u="sng" dirty="0">
                <a:latin typeface="Cambria" panose="02040503050406030204" pitchFamily="18" charset="0"/>
                <a:ea typeface="Cambria" panose="02040503050406030204" pitchFamily="18" charset="0"/>
              </a:rPr>
              <a:t>wystąpienie innych</a:t>
            </a:r>
            <a:r>
              <a:rPr lang="pl-PL" sz="3600" dirty="0">
                <a:latin typeface="Cambria" panose="02040503050406030204" pitchFamily="18" charset="0"/>
                <a:ea typeface="Cambria" panose="02040503050406030204" pitchFamily="18" charset="0"/>
              </a:rPr>
              <a:t> widocznych objawów zagrożenia życia lub zdrowia tej osoby albo jej </a:t>
            </a:r>
            <a:r>
              <a:rPr lang="pl-PL" sz="3600" b="1" u="sng" dirty="0">
                <a:latin typeface="Cambria" panose="02040503050406030204" pitchFamily="18" charset="0"/>
                <a:ea typeface="Cambria" panose="02040503050406030204" pitchFamily="18" charset="0"/>
              </a:rPr>
              <a:t>śmierć</a:t>
            </a:r>
            <a:r>
              <a:rPr lang="pl-PL" sz="3600" dirty="0">
                <a:latin typeface="Cambria" panose="02040503050406030204" pitchFamily="18" charset="0"/>
                <a:ea typeface="Cambria" panose="02040503050406030204" pitchFamily="18" charset="0"/>
              </a:rPr>
              <a:t>, zranienie albo śmierć </a:t>
            </a:r>
            <a:r>
              <a:rPr lang="pl-PL" sz="3600" b="1" u="sng" dirty="0">
                <a:latin typeface="Cambria" panose="02040503050406030204" pitchFamily="18" charset="0"/>
                <a:ea typeface="Cambria" panose="02040503050406030204" pitchFamily="18" charset="0"/>
              </a:rPr>
              <a:t>zwierzęcia</a:t>
            </a:r>
            <a:r>
              <a:rPr lang="pl-PL" sz="3600" dirty="0">
                <a:latin typeface="Cambria" panose="02040503050406030204" pitchFamily="18" charset="0"/>
                <a:ea typeface="Cambria" panose="02040503050406030204" pitchFamily="18" charset="0"/>
              </a:rPr>
              <a:t> albo </a:t>
            </a:r>
            <a:r>
              <a:rPr lang="pl-PL" sz="3600" b="1" u="sng" dirty="0">
                <a:latin typeface="Cambria" panose="02040503050406030204" pitchFamily="18" charset="0"/>
                <a:ea typeface="Cambria" panose="02040503050406030204" pitchFamily="18" charset="0"/>
              </a:rPr>
              <a:t>zniszczenie mienia,</a:t>
            </a:r>
          </a:p>
          <a:p>
            <a:pPr algn="just">
              <a:buFont typeface="Wingdings" panose="05000000000000000000" pitchFamily="2" charset="2"/>
              <a:buChar char="Ø"/>
            </a:pPr>
            <a:r>
              <a:rPr lang="pl-PL" sz="3600" dirty="0">
                <a:solidFill>
                  <a:schemeClr val="tx1"/>
                </a:solidFill>
                <a:latin typeface="Cambria" panose="02040503050406030204" pitchFamily="18" charset="0"/>
                <a:ea typeface="Cambria" panose="02040503050406030204" pitchFamily="18" charset="0"/>
              </a:rPr>
              <a:t>broni palnej – niezależnie od skutku tego użycia lub wykorzystania</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922107"/>
            <a:ext cx="9601196" cy="373223"/>
          </a:xfrm>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 – Art. 54 </a:t>
            </a:r>
            <a:br>
              <a:rPr lang="pl-PL" altLang="pl-PL" b="1" dirty="0">
                <a:latin typeface="Cambria" panose="02040503050406030204" pitchFamily="18" charset="0"/>
                <a:ea typeface="Cambria" panose="02040503050406030204" pitchFamily="18" charset="0"/>
              </a:rPr>
            </a:br>
            <a:br>
              <a:rPr lang="pl-PL" altLang="pl-PL"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0" indent="0" algn="just">
              <a:lnSpc>
                <a:spcPct val="150000"/>
              </a:lnSpc>
              <a:buFont typeface="Wingdings" panose="05000000000000000000" pitchFamily="2" charset="2"/>
              <a:buNone/>
              <a:defRPr/>
            </a:pPr>
            <a:r>
              <a:rPr lang="pl-PL" dirty="0">
                <a:latin typeface="Cambria" panose="02040503050406030204" pitchFamily="18" charset="0"/>
                <a:ea typeface="Cambria" panose="02040503050406030204" pitchFamily="18" charset="0"/>
              </a:rPr>
              <a:t>W przypadku </a:t>
            </a:r>
            <a:r>
              <a:rPr lang="pl-PL" b="1" u="sng" dirty="0">
                <a:latin typeface="Cambria" panose="02040503050406030204" pitchFamily="18" charset="0"/>
                <a:ea typeface="Cambria" panose="02040503050406030204" pitchFamily="18" charset="0"/>
              </a:rPr>
              <a:t>użycia</a:t>
            </a:r>
            <a:r>
              <a:rPr lang="pl-PL" dirty="0">
                <a:latin typeface="Cambria" panose="02040503050406030204" pitchFamily="18" charset="0"/>
                <a:ea typeface="Cambria" panose="02040503050406030204" pitchFamily="18" charset="0"/>
              </a:rPr>
              <a:t> lub </a:t>
            </a:r>
            <a:r>
              <a:rPr lang="pl-PL" b="1" u="sng" dirty="0">
                <a:latin typeface="Cambria" panose="02040503050406030204" pitchFamily="18" charset="0"/>
                <a:ea typeface="Cambria" panose="02040503050406030204" pitchFamily="18" charset="0"/>
              </a:rPr>
              <a:t>wykorzystania</a:t>
            </a:r>
            <a:r>
              <a:rPr lang="pl-PL" dirty="0">
                <a:latin typeface="Cambria" panose="02040503050406030204" pitchFamily="18" charset="0"/>
                <a:ea typeface="Cambria" panose="02040503050406030204" pitchFamily="18" charset="0"/>
              </a:rPr>
              <a:t> środków przymusu bezpośredniego, którego </a:t>
            </a:r>
            <a:r>
              <a:rPr lang="pl-PL" b="1" u="sng" dirty="0">
                <a:latin typeface="Cambria" panose="02040503050406030204" pitchFamily="18" charset="0"/>
                <a:ea typeface="Cambria" panose="02040503050406030204" pitchFamily="18" charset="0"/>
              </a:rPr>
              <a:t>skutkiem</a:t>
            </a:r>
            <a:r>
              <a:rPr lang="pl-PL" dirty="0">
                <a:latin typeface="Cambria" panose="02040503050406030204" pitchFamily="18" charset="0"/>
                <a:ea typeface="Cambria" panose="02040503050406030204" pitchFamily="18" charset="0"/>
              </a:rPr>
              <a:t> było </a:t>
            </a:r>
            <a:r>
              <a:rPr lang="pl-PL" b="1" u="sng" dirty="0">
                <a:latin typeface="Cambria" panose="02040503050406030204" pitchFamily="18" charset="0"/>
                <a:ea typeface="Cambria" panose="02040503050406030204" pitchFamily="18" charset="0"/>
              </a:rPr>
              <a:t>zranienie osoby</a:t>
            </a:r>
            <a:r>
              <a:rPr lang="pl-PL" dirty="0">
                <a:latin typeface="Cambria" panose="02040503050406030204" pitchFamily="18" charset="0"/>
                <a:ea typeface="Cambria" panose="02040503050406030204" pitchFamily="18" charset="0"/>
              </a:rPr>
              <a:t> lub wystąpienie </a:t>
            </a:r>
            <a:r>
              <a:rPr lang="pl-PL" b="1" u="sng" dirty="0">
                <a:latin typeface="Cambria" panose="02040503050406030204" pitchFamily="18" charset="0"/>
                <a:ea typeface="Cambria" panose="02040503050406030204" pitchFamily="18" charset="0"/>
              </a:rPr>
              <a:t>innych</a:t>
            </a:r>
            <a:r>
              <a:rPr lang="pl-PL" dirty="0">
                <a:latin typeface="Cambria" panose="02040503050406030204" pitchFamily="18" charset="0"/>
                <a:ea typeface="Cambria" panose="02040503050406030204" pitchFamily="18" charset="0"/>
              </a:rPr>
              <a:t> widocznych objawów zagrożenia życia lub zdrowia tej osoby albo jej </a:t>
            </a:r>
            <a:r>
              <a:rPr lang="pl-PL" b="1" u="sng" dirty="0">
                <a:latin typeface="Cambria" panose="02040503050406030204" pitchFamily="18" charset="0"/>
                <a:ea typeface="Cambria" panose="02040503050406030204" pitchFamily="18" charset="0"/>
              </a:rPr>
              <a:t>śmierć</a:t>
            </a:r>
            <a:r>
              <a:rPr lang="pl-PL" dirty="0">
                <a:latin typeface="Cambria" panose="02040503050406030204" pitchFamily="18" charset="0"/>
                <a:ea typeface="Cambria" panose="02040503050406030204" pitchFamily="18" charset="0"/>
              </a:rPr>
              <a:t>, zranienie albo śmierć </a:t>
            </a:r>
            <a:r>
              <a:rPr lang="pl-PL" b="1" u="sng" dirty="0">
                <a:latin typeface="Cambria" panose="02040503050406030204" pitchFamily="18" charset="0"/>
                <a:ea typeface="Cambria" panose="02040503050406030204" pitchFamily="18" charset="0"/>
              </a:rPr>
              <a:t>zwierzęcia</a:t>
            </a:r>
            <a:r>
              <a:rPr lang="pl-PL" dirty="0">
                <a:latin typeface="Cambria" panose="02040503050406030204" pitchFamily="18" charset="0"/>
                <a:ea typeface="Cambria" panose="02040503050406030204" pitchFamily="18" charset="0"/>
              </a:rPr>
              <a:t> albo zniszczenie </a:t>
            </a:r>
            <a:r>
              <a:rPr lang="pl-PL" b="1" u="sng" dirty="0">
                <a:latin typeface="Cambria" panose="02040503050406030204" pitchFamily="18" charset="0"/>
                <a:ea typeface="Cambria" panose="02040503050406030204" pitchFamily="18" charset="0"/>
              </a:rPr>
              <a:t>mienia</a:t>
            </a:r>
            <a:r>
              <a:rPr lang="pl-PL" dirty="0">
                <a:latin typeface="Cambria" panose="02040503050406030204" pitchFamily="18" charset="0"/>
                <a:ea typeface="Cambria" panose="02040503050406030204" pitchFamily="18" charset="0"/>
              </a:rPr>
              <a:t>, notatka zawiera: </a:t>
            </a:r>
          </a:p>
          <a:p>
            <a:pPr>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służbowe dane identyfikacyjne policjanta.</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91509"/>
            <a:ext cx="10515600" cy="3666392"/>
          </a:xfrm>
        </p:spPr>
        <p:txBody>
          <a:bodyPr>
            <a:noAutofit/>
          </a:bodyPr>
          <a:lstStyle/>
          <a:p>
            <a:pPr algn="just">
              <a:lnSpc>
                <a:spcPct val="150000"/>
              </a:lnSpc>
              <a:buClrTx/>
              <a:buFont typeface="Wingdings" panose="05000000000000000000" pitchFamily="2" charset="2"/>
              <a:buChar char="Ø"/>
              <a:defRPr/>
            </a:pPr>
            <a:r>
              <a:rPr lang="pl-PL" sz="2000" dirty="0">
                <a:latin typeface="Cambria" panose="02040503050406030204" pitchFamily="18" charset="0"/>
                <a:ea typeface="Cambria" panose="02040503050406030204" pitchFamily="18" charset="0"/>
              </a:rPr>
              <a:t>określenie czasu i miejsca użycia </a:t>
            </a:r>
            <a:r>
              <a:rPr lang="pl-PL" sz="2000" dirty="0">
                <a:solidFill>
                  <a:schemeClr val="tx1"/>
                </a:solidFill>
                <a:latin typeface="Cambria" panose="02040503050406030204" pitchFamily="18" charset="0"/>
                <a:ea typeface="Cambria" panose="02040503050406030204" pitchFamily="18" charset="0"/>
              </a:rPr>
              <a:t>lub wykorzystania </a:t>
            </a:r>
            <a:r>
              <a:rPr lang="pl-PL" sz="2000" dirty="0">
                <a:latin typeface="Cambria" panose="02040503050406030204" pitchFamily="18" charset="0"/>
                <a:ea typeface="Cambria" panose="02040503050406030204" pitchFamily="18" charset="0"/>
              </a:rPr>
              <a:t>środków przymusu bezpośredniego,</a:t>
            </a:r>
          </a:p>
          <a:p>
            <a:pPr algn="just">
              <a:lnSpc>
                <a:spcPct val="150000"/>
              </a:lnSpc>
              <a:buClrTx/>
              <a:buFont typeface="Wingdings" panose="05000000000000000000" pitchFamily="2" charset="2"/>
              <a:buChar char="Ø"/>
              <a:defRPr/>
            </a:pPr>
            <a:r>
              <a:rPr lang="pl-PL" sz="2000" dirty="0">
                <a:latin typeface="Cambria" panose="02040503050406030204" pitchFamily="18" charset="0"/>
                <a:ea typeface="Cambria" panose="02040503050406030204" pitchFamily="18" charset="0"/>
              </a:rPr>
              <a:t>następujące dane osoby, wobec której użyto środków przymusu bezpośredniego:</a:t>
            </a:r>
          </a:p>
          <a:p>
            <a:pPr lvl="1" algn="just">
              <a:lnSpc>
                <a:spcPct val="150000"/>
              </a:lnSpc>
              <a:buClrTx/>
              <a:buFontTx/>
              <a:buChar char="-"/>
              <a:defRPr/>
            </a:pPr>
            <a:r>
              <a:rPr lang="pl-PL" dirty="0">
                <a:latin typeface="Cambria" panose="02040503050406030204" pitchFamily="18" charset="0"/>
                <a:ea typeface="Cambria" panose="02040503050406030204" pitchFamily="18" charset="0"/>
              </a:rPr>
              <a:t>imię i nazwisko,</a:t>
            </a:r>
          </a:p>
          <a:p>
            <a:pPr lvl="1" algn="just">
              <a:lnSpc>
                <a:spcPct val="150000"/>
              </a:lnSpc>
              <a:buClrTx/>
              <a:buFontTx/>
              <a:buChar char="-"/>
              <a:defRPr/>
            </a:pPr>
            <a:r>
              <a:rPr lang="pl-PL" dirty="0">
                <a:latin typeface="Cambria" panose="02040503050406030204" pitchFamily="18" charset="0"/>
                <a:ea typeface="Cambria" panose="02040503050406030204" pitchFamily="18" charset="0"/>
              </a:rPr>
              <a:t>serię i numer dokumentu tożsamości,</a:t>
            </a:r>
          </a:p>
          <a:p>
            <a:pPr lvl="1" algn="just">
              <a:lnSpc>
                <a:spcPct val="150000"/>
              </a:lnSpc>
              <a:spcBef>
                <a:spcPts val="0"/>
              </a:spcBef>
              <a:buClrTx/>
              <a:buFontTx/>
              <a:buChar char="-"/>
              <a:defRPr/>
            </a:pPr>
            <a:r>
              <a:rPr lang="pl-PL" dirty="0">
                <a:latin typeface="Cambria" panose="02040503050406030204" pitchFamily="18" charset="0"/>
                <a:ea typeface="Cambria" panose="02040503050406030204" pitchFamily="18" charset="0"/>
              </a:rPr>
              <a:t>datę urodzenia,</a:t>
            </a:r>
          </a:p>
          <a:p>
            <a:pPr algn="just">
              <a:lnSpc>
                <a:spcPct val="150000"/>
              </a:lnSpc>
              <a:buClrTx/>
              <a:buFont typeface="Wingdings" panose="05000000000000000000" pitchFamily="2" charset="2"/>
              <a:buChar char="Ø"/>
              <a:defRPr/>
            </a:pPr>
            <a:r>
              <a:rPr lang="pl-PL" sz="2000" dirty="0">
                <a:latin typeface="Cambria" panose="02040503050406030204" pitchFamily="18" charset="0"/>
                <a:ea typeface="Cambria" panose="02040503050406030204" pitchFamily="18" charset="0"/>
              </a:rPr>
              <a:t>określenie celu użycia lub wykorzystania środków przymusu bezpośredniego.</a:t>
            </a:r>
            <a:endParaRPr lang="pl-PL" sz="20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sz="2600" dirty="0">
              <a:latin typeface="Cambria" panose="02040503050406030204" pitchFamily="18" charset="0"/>
              <a:ea typeface="Cambria" panose="020405030504060302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03384"/>
            <a:ext cx="10515600" cy="1397978"/>
          </a:xfrm>
        </p:spPr>
        <p:txBody>
          <a:bodyPr>
            <a:normAutofit/>
          </a:bodyPr>
          <a:lstStyle/>
          <a:p>
            <a:pPr algn="ctr"/>
            <a:r>
              <a:rPr lang="pl-PL" altLang="pl-PL" b="1" dirty="0">
                <a:latin typeface="Cambria" panose="02040503050406030204" pitchFamily="18" charset="0"/>
                <a:ea typeface="Cambria" panose="02040503050406030204" pitchFamily="18" charset="0"/>
              </a:rPr>
              <a:t>DOKUMENTOWANIE</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76145"/>
            <a:ext cx="10515600" cy="3600817"/>
          </a:xfrm>
        </p:spPr>
        <p:txBody>
          <a:bodyPr>
            <a:normAutofit/>
          </a:bodyPr>
          <a:lstStyle/>
          <a:p>
            <a:pPr>
              <a:buFont typeface="Wingdings" panose="05000000000000000000" pitchFamily="2" charset="2"/>
              <a:buChar char="Ø"/>
            </a:pPr>
            <a:r>
              <a:rPr lang="pl-PL" sz="2800" dirty="0">
                <a:solidFill>
                  <a:schemeClr val="tx1"/>
                </a:solidFill>
                <a:latin typeface="Cambria" panose="02040503050406030204" pitchFamily="18" charset="0"/>
                <a:ea typeface="Cambria" panose="02040503050406030204" pitchFamily="18" charset="0"/>
              </a:rPr>
              <a:t>informację o przyczynie użycia lub wykorzystania środków przymusu bezpośredniego,</a:t>
            </a:r>
          </a:p>
          <a:p>
            <a:pPr>
              <a:buFont typeface="Wingdings" panose="05000000000000000000" pitchFamily="2" charset="2"/>
              <a:buChar char="Ø"/>
            </a:pPr>
            <a:r>
              <a:rPr lang="pl-PL" sz="2800" dirty="0">
                <a:solidFill>
                  <a:schemeClr val="tx1"/>
                </a:solidFill>
                <a:latin typeface="Cambria" panose="02040503050406030204" pitchFamily="18" charset="0"/>
                <a:ea typeface="Cambria" panose="02040503050406030204" pitchFamily="18" charset="0"/>
              </a:rPr>
              <a:t>określenie użytych lub wykorzystanych środków przymusu bezpośredniego i sposób ich użycia,</a:t>
            </a:r>
          </a:p>
          <a:p>
            <a:pPr>
              <a:buFont typeface="Wingdings" panose="05000000000000000000" pitchFamily="2" charset="2"/>
              <a:buChar char="Ø"/>
            </a:pPr>
            <a:r>
              <a:rPr lang="pl-PL" sz="2800" dirty="0">
                <a:solidFill>
                  <a:schemeClr val="tx1"/>
                </a:solidFill>
                <a:latin typeface="Cambria" panose="02040503050406030204" pitchFamily="18" charset="0"/>
                <a:ea typeface="Cambria" panose="02040503050406030204" pitchFamily="18" charset="0"/>
              </a:rPr>
              <a:t>opis czynności zrealizowanych przed użyciem lub wykorzystaniem środków przymusu bezpośredniego po użyciu lub wykorzystaniu tych środków.</a:t>
            </a:r>
          </a:p>
          <a:p>
            <a:pPr marL="0" indent="0">
              <a:buNone/>
            </a:pPr>
            <a:endParaRPr lang="pl-PL" sz="3200" dirty="0">
              <a:latin typeface="Cambria" panose="02040503050406030204" pitchFamily="18" charset="0"/>
              <a:ea typeface="Cambria" panose="020405030504060302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80533" y="2556932"/>
            <a:ext cx="10016064" cy="3318936"/>
          </a:xfrm>
        </p:spPr>
        <p:txBody>
          <a:bodyPr>
            <a:normAutofit fontScale="85000" lnSpcReduction="10000"/>
          </a:bodyPr>
          <a:lstStyle/>
          <a:p>
            <a:pPr algn="just">
              <a:lnSpc>
                <a:spcPct val="150000"/>
              </a:lnSpc>
              <a:buClrTx/>
              <a:buFont typeface="Wingdings" panose="05000000000000000000" pitchFamily="2" charset="2"/>
              <a:buChar char="Ø"/>
              <a:defRPr/>
            </a:pPr>
            <a:r>
              <a:rPr lang="pl-PL" sz="3200" dirty="0">
                <a:solidFill>
                  <a:schemeClr val="tx1"/>
                </a:solidFill>
                <a:latin typeface="Cambria" panose="02040503050406030204" pitchFamily="18" charset="0"/>
                <a:ea typeface="Cambria" panose="02040503050406030204" pitchFamily="18" charset="0"/>
              </a:rPr>
              <a:t>opis skutków użycia lub wykorzystania środków przymusu bezpośredniego,</a:t>
            </a:r>
          </a:p>
          <a:p>
            <a:pPr algn="just">
              <a:lnSpc>
                <a:spcPct val="150000"/>
              </a:lnSpc>
              <a:buClrTx/>
              <a:buFont typeface="Wingdings" panose="05000000000000000000" pitchFamily="2" charset="2"/>
              <a:buChar char="Ø"/>
              <a:defRPr/>
            </a:pPr>
            <a:r>
              <a:rPr lang="pl-PL" sz="3200" dirty="0">
                <a:solidFill>
                  <a:schemeClr val="tx1"/>
                </a:solidFill>
                <a:latin typeface="Cambria" panose="02040503050406030204" pitchFamily="18" charset="0"/>
                <a:ea typeface="Cambria" panose="02040503050406030204" pitchFamily="18" charset="0"/>
              </a:rPr>
              <a:t>informację o udzieleniu pierwszej pomocy i jej zakresie lub zapewnieniu wezwania kwalifikowanej pierwszej pomocy lub podmiotów świadczących medyczne czynności ratunkowe.</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DOKUMENTOWANIE</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88223"/>
            <a:ext cx="10515600" cy="3688740"/>
          </a:xfrm>
        </p:spPr>
        <p:txBody>
          <a:bodyPr/>
          <a:lstStyle/>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następujące dane ustalonych świadków zdarzenia:</a:t>
            </a:r>
          </a:p>
          <a:p>
            <a:pPr lvl="1" algn="just">
              <a:lnSpc>
                <a:spcPct val="150000"/>
              </a:lnSpc>
              <a:buClrTx/>
              <a:buFontTx/>
              <a:buChar char="-"/>
              <a:defRPr/>
            </a:pPr>
            <a:r>
              <a:rPr lang="pl-PL" sz="2400" dirty="0">
                <a:latin typeface="Cambria" panose="02040503050406030204" pitchFamily="18" charset="0"/>
                <a:ea typeface="Cambria" panose="02040503050406030204" pitchFamily="18" charset="0"/>
              </a:rPr>
              <a:t>imię i nazwisko oraz serię i numer dokumentu tożsamości albo</a:t>
            </a:r>
          </a:p>
          <a:p>
            <a:pPr lvl="1" algn="just">
              <a:lnSpc>
                <a:spcPct val="150000"/>
              </a:lnSpc>
              <a:buClrTx/>
              <a:buFontTx/>
              <a:buChar char="-"/>
              <a:defRPr/>
            </a:pPr>
            <a:r>
              <a:rPr lang="pl-PL" sz="2400" dirty="0">
                <a:latin typeface="Cambria" panose="02040503050406030204" pitchFamily="18" charset="0"/>
                <a:ea typeface="Cambria" panose="02040503050406030204" pitchFamily="18" charset="0"/>
              </a:rPr>
              <a:t>służbowe dane identyfikacyjne, jeżeli świadkiem zdarzenia był policjant,</a:t>
            </a:r>
          </a:p>
          <a:p>
            <a:pPr algn="just">
              <a:lnSpc>
                <a:spcPct val="15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podpis policjanta.</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756138"/>
            <a:ext cx="10515600" cy="1292470"/>
          </a:xfrm>
        </p:spPr>
        <p:txBody>
          <a:bodyPr>
            <a:noAutofit/>
          </a:bodyPr>
          <a:lstStyle/>
          <a:p>
            <a:pPr algn="ctr"/>
            <a:r>
              <a:rPr lang="pl-PL" altLang="pl-PL" sz="2400" b="1" dirty="0">
                <a:latin typeface="Cambria" panose="02040503050406030204" pitchFamily="18" charset="0"/>
                <a:ea typeface="Cambria" panose="02040503050406030204" pitchFamily="18" charset="0"/>
              </a:rPr>
              <a:t>Stosowanie środków przymusu bezpośredniego na podstawie </a:t>
            </a:r>
            <a:r>
              <a:rPr lang="pl-PL" sz="2400" b="1" i="1" dirty="0">
                <a:latin typeface="Cambria" panose="02040503050406030204" pitchFamily="18" charset="0"/>
                <a:ea typeface="Cambria" panose="02040503050406030204" pitchFamily="18" charset="0"/>
              </a:rPr>
              <a:t>ustawy o ochronie zdrowia psychicznego </a:t>
            </a:r>
            <a:r>
              <a:rPr lang="pl-PL" sz="2400" b="1" dirty="0">
                <a:latin typeface="Cambria" panose="02040503050406030204" pitchFamily="18" charset="0"/>
                <a:ea typeface="Cambria" panose="02040503050406030204" pitchFamily="18" charset="0"/>
              </a:rPr>
              <a:t>z dnia 19 sierpnia 1994 r. </a:t>
            </a:r>
          </a:p>
        </p:txBody>
      </p:sp>
      <p:sp>
        <p:nvSpPr>
          <p:cNvPr id="3" name="Symbol zastępczy zawartości 2"/>
          <p:cNvSpPr>
            <a:spLocks noGrp="1"/>
          </p:cNvSpPr>
          <p:nvPr>
            <p:ph idx="1"/>
          </p:nvPr>
        </p:nvSpPr>
        <p:spPr>
          <a:xfrm>
            <a:off x="838200" y="2312377"/>
            <a:ext cx="10515600" cy="3763108"/>
          </a:xfrm>
        </p:spPr>
        <p:txBody>
          <a:bodyPr>
            <a:normAutofit fontScale="92500" lnSpcReduction="20000"/>
          </a:bodyPr>
          <a:lstStyle/>
          <a:p>
            <a:pPr algn="just">
              <a:lnSpc>
                <a:spcPct val="150000"/>
              </a:lnSpc>
              <a:buNone/>
            </a:pPr>
            <a:r>
              <a:rPr lang="pl-PL" b="1" dirty="0">
                <a:latin typeface="Cambria" panose="02040503050406030204" pitchFamily="18" charset="0"/>
                <a:ea typeface="Cambria" panose="02040503050406030204" pitchFamily="18" charset="0"/>
              </a:rPr>
              <a:t>Osoba z zaburzeniami psychicznymi</a:t>
            </a:r>
            <a:r>
              <a:rPr lang="pl-PL" dirty="0">
                <a:latin typeface="Cambria" panose="02040503050406030204" pitchFamily="18" charset="0"/>
                <a:ea typeface="Cambria" panose="02040503050406030204" pitchFamily="18" charset="0"/>
              </a:rPr>
              <a:t>: </a:t>
            </a:r>
          </a:p>
          <a:p>
            <a:pPr algn="just">
              <a:lnSpc>
                <a:spcPct val="150000"/>
              </a:lnSpc>
              <a:buNone/>
            </a:pPr>
            <a:r>
              <a:rPr lang="pl-PL" b="1" dirty="0">
                <a:latin typeface="Cambria" panose="02040503050406030204" pitchFamily="18" charset="0"/>
                <a:ea typeface="Cambria" panose="02040503050406030204" pitchFamily="18" charset="0"/>
              </a:rPr>
              <a:t> a) </a:t>
            </a:r>
            <a:r>
              <a:rPr lang="pl-PL" dirty="0">
                <a:latin typeface="Cambria" panose="02040503050406030204" pitchFamily="18" charset="0"/>
                <a:ea typeface="Cambria" panose="02040503050406030204" pitchFamily="18" charset="0"/>
              </a:rPr>
              <a:t>chora psychicznie (wykazująca zaburzenia psychotyczne), </a:t>
            </a:r>
          </a:p>
          <a:p>
            <a:pPr algn="just">
              <a:lnSpc>
                <a:spcPct val="150000"/>
              </a:lnSpc>
              <a:buNone/>
            </a:pPr>
            <a:r>
              <a:rPr lang="pl-PL" b="1" dirty="0">
                <a:latin typeface="Cambria" panose="02040503050406030204" pitchFamily="18" charset="0"/>
                <a:ea typeface="Cambria" panose="02040503050406030204" pitchFamily="18" charset="0"/>
              </a:rPr>
              <a:t> b) </a:t>
            </a:r>
            <a:r>
              <a:rPr lang="pl-PL" dirty="0">
                <a:latin typeface="Cambria" panose="02040503050406030204" pitchFamily="18" charset="0"/>
                <a:ea typeface="Cambria" panose="02040503050406030204" pitchFamily="18" charset="0"/>
              </a:rPr>
              <a:t> upośledzona umysłowo, </a:t>
            </a:r>
          </a:p>
          <a:p>
            <a:pPr algn="just">
              <a:lnSpc>
                <a:spcPct val="150000"/>
              </a:lnSpc>
              <a:buNone/>
            </a:pPr>
            <a:r>
              <a:rPr lang="pl-PL" b="1" dirty="0">
                <a:latin typeface="Cambria" panose="02040503050406030204" pitchFamily="18" charset="0"/>
                <a:ea typeface="Cambria" panose="02040503050406030204" pitchFamily="18" charset="0"/>
              </a:rPr>
              <a:t> c) </a:t>
            </a:r>
            <a:r>
              <a:rPr lang="pl-PL" dirty="0">
                <a:latin typeface="Cambria" panose="02040503050406030204" pitchFamily="18" charset="0"/>
                <a:ea typeface="Cambria" panose="02040503050406030204" pitchFamily="18" charset="0"/>
              </a:rPr>
              <a:t>wykazującej inne zakłócenia czynności psychicznych, które zgodnie ze stanem wiedzy medycznej zaliczane są do zaburzeń psychicznych, a osoba ta wymaga świadczeń zdrowotnych lub innych form pomocy i opieki niezbędnych do życia w środowisku rodzinnym lub społecznym.</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a:t>
            </a:r>
            <a:r>
              <a:rPr lang="pl-PL" altLang="pl-PL" b="1" dirty="0">
                <a:solidFill>
                  <a:schemeClr val="tx1"/>
                </a:solidFill>
                <a:latin typeface="Cambria" panose="02040503050406030204" pitchFamily="18" charset="0"/>
                <a:ea typeface="Cambria" panose="02040503050406030204" pitchFamily="18" charset="0"/>
              </a:rPr>
              <a:t>UŻYCIA</a:t>
            </a:r>
            <a:r>
              <a:rPr lang="pl-PL" altLang="pl-PL" b="1" dirty="0">
                <a:solidFill>
                  <a:srgbClr val="FF0000"/>
                </a:solidFill>
                <a:latin typeface="Cambria" panose="02040503050406030204" pitchFamily="18" charset="0"/>
                <a:ea typeface="Cambria" panose="02040503050406030204" pitchFamily="18" charset="0"/>
              </a:rPr>
              <a:t> </a:t>
            </a:r>
            <a:r>
              <a:rPr lang="pl-PL" altLang="pl-PL" b="1" dirty="0">
                <a:latin typeface="Cambria" panose="02040503050406030204" pitchFamily="18" charset="0"/>
                <a:ea typeface="Cambria" panose="02040503050406030204" pitchFamily="18" charset="0"/>
              </a:rPr>
              <a:t>Ś.P.B. – Art. 5</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20000"/>
          </a:bodyPr>
          <a:lstStyle/>
          <a:p>
            <a:pPr marL="0" indent="0" algn="just">
              <a:buNone/>
            </a:pPr>
            <a:r>
              <a:rPr lang="pl-PL" sz="4000" b="1" u="sng" dirty="0">
                <a:latin typeface="Cambria" panose="02040503050406030204" pitchFamily="18" charset="0"/>
                <a:ea typeface="Cambria" panose="02040503050406030204" pitchFamily="18" charset="0"/>
                <a:cs typeface="Times New Roman" panose="02020603050405020304" pitchFamily="18" charset="0"/>
              </a:rPr>
              <a:t>Policjant</a:t>
            </a:r>
            <a:r>
              <a:rPr lang="pl-PL" sz="4000" dirty="0">
                <a:latin typeface="Cambria" panose="02040503050406030204" pitchFamily="18" charset="0"/>
                <a:ea typeface="Cambria" panose="02040503050406030204" pitchFamily="18" charset="0"/>
                <a:cs typeface="Times New Roman" panose="02020603050405020304" pitchFamily="18" charset="0"/>
              </a:rPr>
              <a:t> do użycia lub wykorzystania środków przymusu bezpośredniego </a:t>
            </a:r>
            <a:r>
              <a:rPr lang="pl-PL" sz="4000" b="1" u="sng" dirty="0">
                <a:latin typeface="Cambria" panose="02040503050406030204" pitchFamily="18" charset="0"/>
                <a:ea typeface="Cambria" panose="02040503050406030204" pitchFamily="18" charset="0"/>
                <a:cs typeface="Times New Roman" panose="02020603050405020304" pitchFamily="18" charset="0"/>
              </a:rPr>
              <a:t>może</a:t>
            </a:r>
            <a:r>
              <a:rPr lang="pl-PL" sz="4000" dirty="0">
                <a:latin typeface="Cambria" panose="02040503050406030204" pitchFamily="18" charset="0"/>
                <a:ea typeface="Cambria" panose="02040503050406030204" pitchFamily="18" charset="0"/>
                <a:cs typeface="Times New Roman" panose="02020603050405020304" pitchFamily="18" charset="0"/>
              </a:rPr>
              <a:t> użyć środka przymusu bezpośredniego lub go wykorzystać</a:t>
            </a:r>
            <a:br>
              <a:rPr lang="pl-PL" sz="4000" dirty="0">
                <a:latin typeface="Cambria" panose="02040503050406030204" pitchFamily="18" charset="0"/>
                <a:ea typeface="Cambria" panose="02040503050406030204" pitchFamily="18" charset="0"/>
                <a:cs typeface="Times New Roman" panose="02020603050405020304" pitchFamily="18" charset="0"/>
              </a:rPr>
            </a:br>
            <a:r>
              <a:rPr lang="pl-PL" sz="4000" dirty="0">
                <a:latin typeface="Cambria" panose="02040503050406030204" pitchFamily="18" charset="0"/>
                <a:ea typeface="Cambria" panose="02040503050406030204" pitchFamily="18" charset="0"/>
                <a:cs typeface="Times New Roman" panose="02020603050405020304" pitchFamily="18" charset="0"/>
              </a:rPr>
              <a:t>do celów określonych w ustawie o </a:t>
            </a:r>
            <a:r>
              <a:rPr lang="pl-PL" sz="4000" b="1" i="1" u="sng" dirty="0">
                <a:latin typeface="Cambria" panose="02040503050406030204" pitchFamily="18" charset="0"/>
                <a:ea typeface="Cambria" panose="02040503050406030204" pitchFamily="18" charset="0"/>
                <a:cs typeface="Times New Roman" panose="02020603050405020304" pitchFamily="18" charset="0"/>
              </a:rPr>
              <a:t>Ś.P.B. </a:t>
            </a:r>
            <a:br>
              <a:rPr lang="pl-PL" sz="4000" b="1" i="1" u="sng" dirty="0">
                <a:latin typeface="Cambria" panose="02040503050406030204" pitchFamily="18" charset="0"/>
                <a:ea typeface="Cambria" panose="02040503050406030204" pitchFamily="18" charset="0"/>
                <a:cs typeface="Times New Roman" panose="02020603050405020304" pitchFamily="18" charset="0"/>
              </a:rPr>
            </a:br>
            <a:r>
              <a:rPr lang="pl-PL" sz="4000" b="1" i="1" u="sng" dirty="0">
                <a:latin typeface="Cambria" panose="02040503050406030204" pitchFamily="18" charset="0"/>
                <a:ea typeface="Cambria" panose="02040503050406030204" pitchFamily="18" charset="0"/>
                <a:cs typeface="Times New Roman" panose="02020603050405020304" pitchFamily="18" charset="0"/>
              </a:rPr>
              <a:t>i Broni Palnej</a:t>
            </a:r>
            <a:r>
              <a:rPr lang="pl-PL" sz="4000" dirty="0">
                <a:latin typeface="Cambria" panose="02040503050406030204" pitchFamily="18" charset="0"/>
                <a:ea typeface="Cambria" panose="02040503050406030204" pitchFamily="18" charset="0"/>
                <a:cs typeface="Times New Roman" panose="02020603050405020304" pitchFamily="18" charset="0"/>
              </a:rPr>
              <a:t> - </a:t>
            </a:r>
            <a:r>
              <a:rPr lang="pl-PL" sz="4000" b="1" u="sng" dirty="0">
                <a:latin typeface="Cambria" panose="02040503050406030204" pitchFamily="18" charset="0"/>
                <a:ea typeface="Cambria" panose="02040503050406030204" pitchFamily="18" charset="0"/>
                <a:cs typeface="Times New Roman" panose="02020603050405020304" pitchFamily="18" charset="0"/>
              </a:rPr>
              <a:t>wyłącznie</a:t>
            </a:r>
            <a:r>
              <a:rPr lang="pl-PL" sz="4000" dirty="0">
                <a:latin typeface="Cambria" panose="02040503050406030204" pitchFamily="18" charset="0"/>
                <a:ea typeface="Cambria" panose="02040503050406030204" pitchFamily="18" charset="0"/>
                <a:cs typeface="Times New Roman" panose="02020603050405020304" pitchFamily="18" charset="0"/>
              </a:rPr>
              <a:t> w zakresie realizacji zadań określonych w ustawie </a:t>
            </a:r>
            <a:r>
              <a:rPr lang="pl-PL" sz="4000" b="1" i="1" u="sng" dirty="0">
                <a:latin typeface="Cambria" panose="02040503050406030204" pitchFamily="18" charset="0"/>
                <a:ea typeface="Cambria" panose="02040503050406030204" pitchFamily="18" charset="0"/>
                <a:cs typeface="Times New Roman" panose="02020603050405020304" pitchFamily="18" charset="0"/>
              </a:rPr>
              <a:t>o Policji </a:t>
            </a:r>
            <a:r>
              <a:rPr lang="pl-PL" sz="4000" dirty="0">
                <a:latin typeface="Cambria" panose="02040503050406030204" pitchFamily="18" charset="0"/>
                <a:ea typeface="Cambria" panose="02040503050406030204" pitchFamily="18" charset="0"/>
                <a:cs typeface="Times New Roman" panose="02020603050405020304" pitchFamily="18" charset="0"/>
              </a:rPr>
              <a:t>z dnia</a:t>
            </a:r>
            <a:br>
              <a:rPr lang="pl-PL" sz="4000" dirty="0">
                <a:latin typeface="Cambria" panose="02040503050406030204" pitchFamily="18" charset="0"/>
                <a:ea typeface="Cambria" panose="02040503050406030204" pitchFamily="18" charset="0"/>
                <a:cs typeface="Times New Roman" panose="02020603050405020304" pitchFamily="18" charset="0"/>
              </a:rPr>
            </a:br>
            <a:r>
              <a:rPr lang="pl-PL" sz="4000" dirty="0">
                <a:latin typeface="Cambria" panose="02040503050406030204" pitchFamily="18" charset="0"/>
                <a:ea typeface="Cambria" panose="02040503050406030204" pitchFamily="18" charset="0"/>
                <a:cs typeface="Times New Roman" panose="02020603050405020304" pitchFamily="18" charset="0"/>
              </a:rPr>
              <a:t>6 kwietnia 1990 r.</a:t>
            </a:r>
          </a:p>
          <a:p>
            <a:pPr marL="0" indent="0">
              <a:buNone/>
            </a:pPr>
            <a:endParaRPr lang="pl-PL" sz="4000" dirty="0">
              <a:latin typeface="Cambria" panose="02040503050406030204" pitchFamily="18" charset="0"/>
              <a:ea typeface="Cambria" panose="020405030504060302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515600" cy="2413244"/>
          </a:xfrm>
        </p:spPr>
        <p:txBody>
          <a:bodyPr>
            <a:noAutofit/>
          </a:bodyPr>
          <a:lstStyle/>
          <a:p>
            <a:pPr algn="ctr">
              <a:lnSpc>
                <a:spcPct val="150000"/>
              </a:lnSpc>
            </a:pPr>
            <a:r>
              <a:rPr lang="pl-PL" altLang="pl-PL" sz="2000" dirty="0">
                <a:latin typeface="Cambria" panose="02040503050406030204" pitchFamily="18" charset="0"/>
                <a:ea typeface="Cambria" panose="02040503050406030204" pitchFamily="18" charset="0"/>
              </a:rPr>
              <a:t>Stosowanie środków przymusu bezpośredniego na podstawie u</a:t>
            </a:r>
            <a:r>
              <a:rPr lang="pl-PL" sz="2000" dirty="0">
                <a:latin typeface="Cambria" panose="02040503050406030204" pitchFamily="18" charset="0"/>
                <a:ea typeface="Cambria" panose="02040503050406030204" pitchFamily="18" charset="0"/>
              </a:rPr>
              <a:t>stawy </a:t>
            </a:r>
            <a:r>
              <a:rPr lang="pl-PL" sz="2000" b="1" i="1" dirty="0">
                <a:latin typeface="Cambria" panose="02040503050406030204" pitchFamily="18" charset="0"/>
                <a:ea typeface="Cambria" panose="02040503050406030204" pitchFamily="18" charset="0"/>
              </a:rPr>
              <a:t>o ochronie zdrowia psychicznego</a:t>
            </a:r>
            <a:r>
              <a:rPr lang="pl-PL" sz="2000" b="1" dirty="0">
                <a:latin typeface="Cambria" panose="02040503050406030204" pitchFamily="18" charset="0"/>
                <a:ea typeface="Cambria" panose="02040503050406030204" pitchFamily="18" charset="0"/>
              </a:rPr>
              <a:t> </a:t>
            </a:r>
            <a:r>
              <a:rPr lang="pl-PL" sz="2000" dirty="0">
                <a:latin typeface="Cambria" panose="02040503050406030204" pitchFamily="18" charset="0"/>
                <a:ea typeface="Cambria" panose="02040503050406030204" pitchFamily="18" charset="0"/>
              </a:rPr>
              <a:t>z dnia 19 sierpnia 1994r.</a:t>
            </a:r>
            <a:br>
              <a:rPr lang="pl-PL" sz="2000" dirty="0">
                <a:latin typeface="Cambria" panose="02040503050406030204" pitchFamily="18" charset="0"/>
                <a:ea typeface="Cambria" panose="02040503050406030204" pitchFamily="18" charset="0"/>
              </a:rPr>
            </a:br>
            <a:r>
              <a:rPr lang="pl-PL" sz="2000" b="1" dirty="0">
                <a:latin typeface="Cambria" panose="02040503050406030204" pitchFamily="18" charset="0"/>
                <a:ea typeface="Cambria" panose="02040503050406030204" pitchFamily="18" charset="0"/>
              </a:rPr>
              <a:t>Art. 18 - PRZYMUS BEZPOŚREDNI</a:t>
            </a:r>
            <a:endParaRPr lang="pl-PL" sz="2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32184"/>
            <a:ext cx="10515600" cy="3736731"/>
          </a:xfrm>
        </p:spPr>
        <p:txBody>
          <a:bodyPr>
            <a:normAutofit fontScale="70000" lnSpcReduction="20000"/>
          </a:bodyPr>
          <a:lstStyle/>
          <a:p>
            <a:pPr marL="0" indent="0" algn="just">
              <a:lnSpc>
                <a:spcPct val="150000"/>
              </a:lnSpc>
              <a:buNone/>
            </a:pPr>
            <a:r>
              <a:rPr lang="pl-PL" sz="3100" b="1" dirty="0">
                <a:latin typeface="Cambria" panose="02040503050406030204" pitchFamily="18" charset="0"/>
                <a:ea typeface="Cambria" panose="02040503050406030204" pitchFamily="18" charset="0"/>
              </a:rPr>
              <a:t>Przymus bezpośredni </a:t>
            </a:r>
            <a:r>
              <a:rPr lang="pl-PL" sz="3100" dirty="0">
                <a:latin typeface="Cambria" panose="02040503050406030204" pitchFamily="18" charset="0"/>
                <a:ea typeface="Cambria" panose="02040503050406030204" pitchFamily="18" charset="0"/>
              </a:rPr>
              <a:t>wobec osób z zaburzeniami psychicznymi, przy wykonywaniu czynności przewidzianych w ustawie z dnia 19 sierpnia 1994 r.,  </a:t>
            </a:r>
            <a:r>
              <a:rPr lang="pl-PL" sz="3100" i="1" dirty="0">
                <a:latin typeface="Cambria" panose="02040503050406030204" pitchFamily="18" charset="0"/>
                <a:ea typeface="Cambria" panose="02040503050406030204" pitchFamily="18" charset="0"/>
              </a:rPr>
              <a:t>o ochronie zdrowia psychicznego </a:t>
            </a:r>
            <a:r>
              <a:rPr lang="pl-PL" sz="3100" dirty="0">
                <a:latin typeface="Cambria" panose="02040503050406030204" pitchFamily="18" charset="0"/>
                <a:ea typeface="Cambria" panose="02040503050406030204" pitchFamily="18" charset="0"/>
              </a:rPr>
              <a:t>można stosować tylko wtedy, gdy przepis niniejszej ustawy do tego upoważnia albo osoby te:</a:t>
            </a:r>
          </a:p>
          <a:p>
            <a:pPr>
              <a:lnSpc>
                <a:spcPct val="150000"/>
              </a:lnSpc>
              <a:buNone/>
            </a:pPr>
            <a:r>
              <a:rPr lang="pl-PL" sz="3100" b="1" dirty="0">
                <a:latin typeface="Cambria" panose="02040503050406030204" pitchFamily="18" charset="0"/>
                <a:ea typeface="Cambria" panose="02040503050406030204" pitchFamily="18" charset="0"/>
              </a:rPr>
              <a:t>1) </a:t>
            </a:r>
            <a:r>
              <a:rPr lang="pl-PL" sz="3100" dirty="0">
                <a:latin typeface="Cambria" panose="02040503050406030204" pitchFamily="18" charset="0"/>
                <a:ea typeface="Cambria" panose="02040503050406030204" pitchFamily="18" charset="0"/>
              </a:rPr>
              <a:t> dopuszczają się zamachu przeciwko: </a:t>
            </a:r>
          </a:p>
          <a:p>
            <a:pPr>
              <a:lnSpc>
                <a:spcPct val="150000"/>
              </a:lnSpc>
              <a:buNone/>
            </a:pPr>
            <a:r>
              <a:rPr lang="pl-PL" sz="3100" b="1" dirty="0">
                <a:latin typeface="Cambria" panose="02040503050406030204" pitchFamily="18" charset="0"/>
                <a:ea typeface="Cambria" panose="02040503050406030204" pitchFamily="18" charset="0"/>
              </a:rPr>
              <a:t> a) </a:t>
            </a:r>
            <a:r>
              <a:rPr lang="pl-PL" sz="3100" dirty="0">
                <a:latin typeface="Cambria" panose="02040503050406030204" pitchFamily="18" charset="0"/>
                <a:ea typeface="Cambria" panose="02040503050406030204" pitchFamily="18" charset="0"/>
              </a:rPr>
              <a:t> życiu lub zdrowiu własnemu lub innej osoby.</a:t>
            </a:r>
          </a:p>
          <a:p>
            <a:pPr>
              <a:lnSpc>
                <a:spcPct val="150000"/>
              </a:lnSpc>
              <a:buNone/>
            </a:pPr>
            <a:r>
              <a:rPr lang="pl-PL" sz="3100" b="1" dirty="0">
                <a:latin typeface="Cambria" panose="02040503050406030204" pitchFamily="18" charset="0"/>
                <a:ea typeface="Cambria" panose="02040503050406030204" pitchFamily="18" charset="0"/>
              </a:rPr>
              <a:t> b) </a:t>
            </a:r>
            <a:r>
              <a:rPr lang="pl-PL" sz="3100" dirty="0">
                <a:latin typeface="Cambria" panose="02040503050406030204" pitchFamily="18" charset="0"/>
                <a:ea typeface="Cambria" panose="02040503050406030204" pitchFamily="18" charset="0"/>
              </a:rPr>
              <a:t> bezpieczeństwu powszechnemu,</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808891"/>
            <a:ext cx="10515600" cy="1362809"/>
          </a:xfrm>
        </p:spPr>
        <p:txBody>
          <a:bodyPr>
            <a:noAutofit/>
          </a:bodyPr>
          <a:lstStyle/>
          <a:p>
            <a:pPr algn="ctr">
              <a:lnSpc>
                <a:spcPct val="150000"/>
              </a:lnSpc>
            </a:pPr>
            <a:r>
              <a:rPr lang="pl-PL" altLang="pl-PL" sz="2400" dirty="0">
                <a:latin typeface="Cambria" panose="02040503050406030204" pitchFamily="18" charset="0"/>
                <a:ea typeface="Cambria" panose="02040503050406030204" pitchFamily="18" charset="0"/>
              </a:rPr>
              <a:t>Stosowanie środków przymusu bezpośredniego na podstawie </a:t>
            </a:r>
            <a:r>
              <a:rPr lang="pl-PL" altLang="pl-PL" sz="2400" b="1" dirty="0">
                <a:latin typeface="Cambria" panose="02040503050406030204" pitchFamily="18" charset="0"/>
                <a:ea typeface="Cambria" panose="02040503050406030204" pitchFamily="18" charset="0"/>
              </a:rPr>
              <a:t>u</a:t>
            </a:r>
            <a:r>
              <a:rPr lang="pl-PL" sz="2400" b="1" dirty="0">
                <a:latin typeface="Cambria" panose="02040503050406030204" pitchFamily="18" charset="0"/>
                <a:ea typeface="Cambria" panose="02040503050406030204" pitchFamily="18" charset="0"/>
              </a:rPr>
              <a:t>stawy </a:t>
            </a:r>
            <a:br>
              <a:rPr lang="pl-PL" sz="2400" b="1" dirty="0">
                <a:latin typeface="Cambria" panose="02040503050406030204" pitchFamily="18" charset="0"/>
                <a:ea typeface="Cambria" panose="02040503050406030204" pitchFamily="18" charset="0"/>
              </a:rPr>
            </a:br>
            <a:r>
              <a:rPr lang="pl-PL" sz="2400" b="1" i="1" dirty="0">
                <a:latin typeface="Cambria" panose="02040503050406030204" pitchFamily="18" charset="0"/>
                <a:ea typeface="Cambria" panose="02040503050406030204" pitchFamily="18" charset="0"/>
              </a:rPr>
              <a:t>o ochronie zdrowia psychicznego</a:t>
            </a:r>
            <a:r>
              <a:rPr lang="pl-PL" sz="2400" dirty="0">
                <a:latin typeface="Cambria" panose="02040503050406030204" pitchFamily="18" charset="0"/>
                <a:ea typeface="Cambria" panose="02040503050406030204" pitchFamily="18" charset="0"/>
              </a:rPr>
              <a:t> z dnia 19 sierpnia 1994 r.  </a:t>
            </a:r>
            <a:br>
              <a:rPr lang="pl-PL" sz="2400" dirty="0">
                <a:latin typeface="Cambria" panose="02040503050406030204" pitchFamily="18" charset="0"/>
                <a:ea typeface="Cambria" panose="02040503050406030204" pitchFamily="18" charset="0"/>
              </a:rPr>
            </a:br>
            <a:r>
              <a:rPr lang="pl-PL" sz="2400" b="1" dirty="0">
                <a:latin typeface="Cambria" panose="02040503050406030204" pitchFamily="18" charset="0"/>
                <a:ea typeface="Cambria" panose="02040503050406030204" pitchFamily="18" charset="0"/>
              </a:rPr>
              <a:t>Art. 18 - PRZYMUS BEZPOŚREDNI</a:t>
            </a:r>
            <a:endParaRPr lang="pl-PL" sz="24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79431"/>
            <a:ext cx="10515600" cy="3697531"/>
          </a:xfrm>
        </p:spPr>
        <p:txBody>
          <a:bodyPr>
            <a:normAutofit/>
          </a:bodyPr>
          <a:lstStyle/>
          <a:p>
            <a:pPr marL="0" indent="0" algn="just">
              <a:lnSpc>
                <a:spcPct val="150000"/>
              </a:lnSpc>
              <a:buNone/>
            </a:pPr>
            <a:r>
              <a:rPr lang="pl-PL" b="1" dirty="0">
                <a:latin typeface="Cambria" panose="02040503050406030204" pitchFamily="18" charset="0"/>
                <a:ea typeface="Cambria" panose="02040503050406030204" pitchFamily="18" charset="0"/>
              </a:rPr>
              <a:t>2) </a:t>
            </a:r>
            <a:r>
              <a:rPr lang="pl-PL" dirty="0">
                <a:latin typeface="Cambria" panose="02040503050406030204" pitchFamily="18" charset="0"/>
                <a:ea typeface="Cambria" panose="02040503050406030204" pitchFamily="18" charset="0"/>
              </a:rPr>
              <a:t> w sposób gwałtowny niszczą lub uszkadzają przedmioty znajdujące się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ich otoczeniu, lub </a:t>
            </a:r>
          </a:p>
          <a:p>
            <a:pPr marL="0" indent="0" algn="just">
              <a:lnSpc>
                <a:spcPct val="150000"/>
              </a:lnSpc>
              <a:buNone/>
            </a:pPr>
            <a:r>
              <a:rPr lang="pl-PL" b="1" dirty="0">
                <a:latin typeface="Cambria" panose="02040503050406030204" pitchFamily="18" charset="0"/>
                <a:ea typeface="Cambria" panose="02040503050406030204" pitchFamily="18" charset="0"/>
              </a:rPr>
              <a:t>3) </a:t>
            </a:r>
            <a:r>
              <a:rPr lang="pl-PL" dirty="0">
                <a:latin typeface="Cambria" panose="02040503050406030204" pitchFamily="18" charset="0"/>
                <a:ea typeface="Cambria" panose="02040503050406030204" pitchFamily="18" charset="0"/>
              </a:rPr>
              <a:t>poważnie zakłócają lub uniemożliwiają funkcjonowanie zakładu leczniczego udzielającego świadczenia zdrowotnego w zakresie psychiatrycznej opieki zdrowotnej, innego zakładu leczniczego lub jednostki organizacyjnej pomocy społecznej.</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lnSpc>
                <a:spcPct val="150000"/>
              </a:lnSpc>
            </a:pPr>
            <a:r>
              <a:rPr lang="pl-PL" altLang="pl-PL" sz="2400" dirty="0">
                <a:latin typeface="Cambria" panose="02040503050406030204" pitchFamily="18" charset="0"/>
                <a:ea typeface="Cambria" panose="02040503050406030204" pitchFamily="18" charset="0"/>
              </a:rPr>
              <a:t>Stosowanie środków przymusu bezpośredniego na podstawie </a:t>
            </a:r>
            <a:r>
              <a:rPr lang="pl-PL" altLang="pl-PL" sz="2400" b="1" dirty="0">
                <a:latin typeface="Cambria" panose="02040503050406030204" pitchFamily="18" charset="0"/>
                <a:ea typeface="Cambria" panose="02040503050406030204" pitchFamily="18" charset="0"/>
              </a:rPr>
              <a:t>u</a:t>
            </a:r>
            <a:r>
              <a:rPr lang="pl-PL" sz="2400" b="1" dirty="0">
                <a:latin typeface="Cambria" panose="02040503050406030204" pitchFamily="18" charset="0"/>
                <a:ea typeface="Cambria" panose="02040503050406030204" pitchFamily="18" charset="0"/>
              </a:rPr>
              <a:t>stawy </a:t>
            </a:r>
            <a:br>
              <a:rPr lang="pl-PL" sz="2400" b="1" dirty="0">
                <a:latin typeface="Cambria" panose="02040503050406030204" pitchFamily="18" charset="0"/>
                <a:ea typeface="Cambria" panose="02040503050406030204" pitchFamily="18" charset="0"/>
              </a:rPr>
            </a:br>
            <a:r>
              <a:rPr lang="pl-PL" sz="2400" b="1" i="1" dirty="0">
                <a:latin typeface="Cambria" panose="02040503050406030204" pitchFamily="18" charset="0"/>
                <a:ea typeface="Cambria" panose="02040503050406030204" pitchFamily="18" charset="0"/>
              </a:rPr>
              <a:t>o ochronie zdrowia psychicznego</a:t>
            </a:r>
            <a:r>
              <a:rPr lang="pl-PL" sz="2400" dirty="0">
                <a:latin typeface="Cambria" panose="02040503050406030204" pitchFamily="18" charset="0"/>
                <a:ea typeface="Cambria" panose="02040503050406030204" pitchFamily="18" charset="0"/>
              </a:rPr>
              <a:t> z dnia 19 sierpnia 1994 r. </a:t>
            </a:r>
          </a:p>
        </p:txBody>
      </p:sp>
      <p:sp>
        <p:nvSpPr>
          <p:cNvPr id="3" name="Symbol zastępczy zawartości 2"/>
          <p:cNvSpPr>
            <a:spLocks noGrp="1"/>
          </p:cNvSpPr>
          <p:nvPr>
            <p:ph idx="1"/>
          </p:nvPr>
        </p:nvSpPr>
        <p:spPr>
          <a:xfrm>
            <a:off x="838200" y="2435290"/>
            <a:ext cx="10515600" cy="4176525"/>
          </a:xfrm>
        </p:spPr>
        <p:txBody>
          <a:bodyPr>
            <a:normAutofit fontScale="70000" lnSpcReduction="20000"/>
          </a:bodyPr>
          <a:lstStyle/>
          <a:p>
            <a:pPr marL="0" indent="0" algn="just">
              <a:lnSpc>
                <a:spcPct val="150000"/>
              </a:lnSpc>
              <a:buNone/>
            </a:pPr>
            <a:r>
              <a:rPr lang="pl-PL" dirty="0">
                <a:latin typeface="Cambria" panose="02040503050406030204" pitchFamily="18" charset="0"/>
                <a:ea typeface="Cambria" panose="02040503050406030204" pitchFamily="18" charset="0"/>
              </a:rPr>
              <a:t>O zastosowaniu przymusu bezpośredniego decyduje lekarz, który określa rodzaj zastosowanego środka przymusu oraz osobiście nadzoruje jego wykonanie. </a:t>
            </a:r>
          </a:p>
          <a:p>
            <a:pPr marL="0" indent="0" algn="just">
              <a:lnSpc>
                <a:spcPct val="150000"/>
              </a:lnSpc>
              <a:buNone/>
            </a:pPr>
            <a:r>
              <a:rPr lang="pl-PL" dirty="0">
                <a:latin typeface="Cambria" panose="02040503050406030204" pitchFamily="18" charset="0"/>
                <a:ea typeface="Cambria" panose="02040503050406030204" pitchFamily="18" charset="0"/>
              </a:rPr>
              <a:t>	W szpitalach psychiatrycznych, innych zakładach leczniczych, jednostkach organizacyjnych pomocy społecznej oraz w trakcie wykonywania czynności, jeżeli nie jest możliwe uzyskanie natychmiastowej decyzji lekarza, o zastosowaniu przymusu bezpośredniego decyduje i nadzoruje osobiście jego wykonanie pielęgniarka, która jest obowiązana niezwłocznie zawiadomić o tym lekarza. </a:t>
            </a:r>
          </a:p>
          <a:p>
            <a:pPr marL="0" indent="0" algn="just">
              <a:lnSpc>
                <a:spcPct val="150000"/>
              </a:lnSpc>
              <a:buNone/>
            </a:pPr>
            <a:r>
              <a:rPr lang="pl-PL" dirty="0">
                <a:latin typeface="Cambria" panose="02040503050406030204" pitchFamily="18" charset="0"/>
                <a:ea typeface="Cambria" panose="02040503050406030204" pitchFamily="18" charset="0"/>
              </a:rPr>
              <a:t>	W szpitalu psychiatrycznym oraz w innym zakładzie leczniczym lekarz, niezwłocznie zatwierdza zastosowanie przymusu bezpośredniego zleconego przez pielęgniarkę lub nakazuje zaprzestanie jego stosowania.</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399591"/>
            <a:ext cx="10515600" cy="867747"/>
          </a:xfrm>
        </p:spPr>
        <p:txBody>
          <a:bodyPr>
            <a:noAutofit/>
          </a:bodyPr>
          <a:lstStyle/>
          <a:p>
            <a:pPr algn="ctr"/>
            <a:r>
              <a:rPr lang="pl-PL" altLang="pl-PL" sz="2400" dirty="0">
                <a:latin typeface="Cambria" panose="02040503050406030204" pitchFamily="18" charset="0"/>
                <a:ea typeface="Cambria" panose="02040503050406030204" pitchFamily="18" charset="0"/>
              </a:rPr>
              <a:t>Stosowanie środków przymusu bezpośredniego na podstawie </a:t>
            </a:r>
            <a:r>
              <a:rPr lang="pl-PL" sz="2400" b="1" i="1" dirty="0">
                <a:latin typeface="Cambria" panose="02040503050406030204" pitchFamily="18" charset="0"/>
                <a:ea typeface="Cambria" panose="02040503050406030204" pitchFamily="18" charset="0"/>
              </a:rPr>
              <a:t>ustawy o ochronie zdrowia psychicznego</a:t>
            </a:r>
            <a:r>
              <a:rPr lang="pl-PL" sz="2400" i="1" dirty="0">
                <a:latin typeface="Cambria" panose="02040503050406030204" pitchFamily="18" charset="0"/>
                <a:ea typeface="Cambria" panose="02040503050406030204" pitchFamily="18" charset="0"/>
              </a:rPr>
              <a:t> </a:t>
            </a:r>
            <a:r>
              <a:rPr lang="pl-PL" sz="2400" dirty="0">
                <a:latin typeface="Cambria" panose="02040503050406030204" pitchFamily="18" charset="0"/>
                <a:ea typeface="Cambria" panose="02040503050406030204" pitchFamily="18" charset="0"/>
              </a:rPr>
              <a:t>z dnia 19 sierpnia 1994 r. </a:t>
            </a:r>
            <a:br>
              <a:rPr lang="pl-PL" sz="2400" b="1" dirty="0">
                <a:latin typeface="Cambria" panose="02040503050406030204" pitchFamily="18" charset="0"/>
                <a:ea typeface="Cambria" panose="02040503050406030204" pitchFamily="18" charset="0"/>
              </a:rPr>
            </a:br>
            <a:endParaRPr lang="pl-PL" sz="24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79306"/>
            <a:ext cx="10515600" cy="3704253"/>
          </a:xfrm>
        </p:spPr>
        <p:txBody>
          <a:bodyPr>
            <a:normAutofit fontScale="77500" lnSpcReduction="20000"/>
          </a:bodyPr>
          <a:lstStyle/>
          <a:p>
            <a:pPr marL="0" indent="0" algn="just">
              <a:lnSpc>
                <a:spcPct val="150000"/>
              </a:lnSpc>
              <a:buNone/>
            </a:pPr>
            <a:r>
              <a:rPr lang="pl-PL" b="1" dirty="0">
                <a:latin typeface="Cambria" panose="02040503050406030204" pitchFamily="18" charset="0"/>
                <a:ea typeface="Cambria" panose="02040503050406030204" pitchFamily="18" charset="0"/>
              </a:rPr>
              <a:t>Zastosowanie przymusu bezpośredniego wobec osoby, </a:t>
            </a:r>
            <a:r>
              <a:rPr lang="pl-PL" dirty="0">
                <a:latin typeface="Cambria" panose="02040503050406030204" pitchFamily="18" charset="0"/>
                <a:ea typeface="Cambria" panose="02040503050406030204" pitchFamily="18" charset="0"/>
              </a:rPr>
              <a:t>która:</a:t>
            </a:r>
          </a:p>
          <a:p>
            <a:pPr marL="457200" indent="-457200" algn="just">
              <a:lnSpc>
                <a:spcPct val="150000"/>
              </a:lnSpc>
              <a:buFont typeface="+mj-lt"/>
              <a:buAutoNum type="arabicPeriod"/>
            </a:pPr>
            <a:r>
              <a:rPr lang="pl-PL" dirty="0">
                <a:latin typeface="Cambria" panose="02040503050406030204" pitchFamily="18" charset="0"/>
                <a:ea typeface="Cambria" panose="02040503050406030204" pitchFamily="18" charset="0"/>
              </a:rPr>
              <a:t>dopuszcza się zamachu przeciwko życiu lub zdrowiu własnemu lub innej osoby, bezpieczeństwu powszechnemu lub w sposób gwałtowny niszczy, uszkadza przedmioty znajdujące się w jej otoczeniu - polega na przytrzymaniu, przymusowym podaniu leków, unieruchomieniu lub izolacji,</a:t>
            </a:r>
          </a:p>
          <a:p>
            <a:pPr marL="457200" lvl="0" indent="-457200" algn="just" eaLnBrk="0" fontAlgn="base" hangingPunct="0">
              <a:lnSpc>
                <a:spcPct val="150000"/>
              </a:lnSpc>
              <a:spcBef>
                <a:spcPct val="0"/>
              </a:spcBef>
              <a:spcAft>
                <a:spcPct val="0"/>
              </a:spcAft>
              <a:buFont typeface="+mj-lt"/>
              <a:buAutoNum type="arabicPeriod"/>
            </a:pPr>
            <a:r>
              <a:rPr lang="pl-PL" dirty="0">
                <a:latin typeface="Cambria" panose="02040503050406030204" pitchFamily="18" charset="0"/>
                <a:ea typeface="Cambria" panose="02040503050406030204" pitchFamily="18" charset="0"/>
              </a:rPr>
              <a:t> poważnie zakłóca lub uniemożliwia funkcjonowanie zakładu leczniczego udzielającego świadczenia zdrowotnego w zakresie psychiatrycznej opieki zdrowotnej, innego zakładu leczniczego lub jednostki organizacyjnej pomocy społecznej. - polega na przytrzymaniu lub przymusowym podaniu leków.</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3046" y="1194318"/>
            <a:ext cx="10720754" cy="755780"/>
          </a:xfrm>
        </p:spPr>
        <p:txBody>
          <a:bodyPr>
            <a:noAutofit/>
          </a:bodyPr>
          <a:lstStyle/>
          <a:p>
            <a:pPr algn="ctr"/>
            <a:r>
              <a:rPr lang="pl-PL" altLang="pl-PL" sz="2800" dirty="0">
                <a:latin typeface="Cambria" panose="02040503050406030204" pitchFamily="18" charset="0"/>
                <a:ea typeface="Cambria" panose="02040503050406030204" pitchFamily="18" charset="0"/>
              </a:rPr>
              <a:t>Stosowanie środków przymusu bezpośredniego na podstawie </a:t>
            </a:r>
            <a:r>
              <a:rPr lang="pl-PL" sz="2800" b="1" i="1" dirty="0">
                <a:latin typeface="Cambria" panose="02040503050406030204" pitchFamily="18" charset="0"/>
                <a:ea typeface="Cambria" panose="02040503050406030204" pitchFamily="18" charset="0"/>
              </a:rPr>
              <a:t>ustawy o ochronie zdrowia psychicznego</a:t>
            </a:r>
            <a:r>
              <a:rPr lang="pl-PL" sz="2800" i="1" dirty="0">
                <a:latin typeface="Cambria" panose="02040503050406030204" pitchFamily="18" charset="0"/>
                <a:ea typeface="Cambria" panose="02040503050406030204" pitchFamily="18" charset="0"/>
              </a:rPr>
              <a:t> </a:t>
            </a:r>
            <a:r>
              <a:rPr lang="pl-PL" sz="2800" dirty="0">
                <a:latin typeface="Cambria" panose="02040503050406030204" pitchFamily="18" charset="0"/>
                <a:ea typeface="Cambria" panose="02040503050406030204" pitchFamily="18" charset="0"/>
              </a:rPr>
              <a:t>z dnia 19 sierpnia 1994 r. </a:t>
            </a:r>
          </a:p>
        </p:txBody>
      </p:sp>
      <p:sp>
        <p:nvSpPr>
          <p:cNvPr id="3" name="Symbol zastępczy zawartości 2"/>
          <p:cNvSpPr>
            <a:spLocks noGrp="1"/>
          </p:cNvSpPr>
          <p:nvPr>
            <p:ph idx="1"/>
          </p:nvPr>
        </p:nvSpPr>
        <p:spPr/>
        <p:txBody>
          <a:bodyPr>
            <a:normAutofit fontScale="92500"/>
          </a:bodyPr>
          <a:lstStyle/>
          <a:p>
            <a:pPr marL="0" indent="0" algn="just">
              <a:lnSpc>
                <a:spcPct val="150000"/>
              </a:lnSpc>
              <a:buNone/>
            </a:pPr>
            <a:r>
              <a:rPr lang="pl-PL" b="1" dirty="0">
                <a:latin typeface="Cambria" panose="02040503050406030204" pitchFamily="18" charset="0"/>
                <a:ea typeface="Cambria" panose="02040503050406030204" pitchFamily="18" charset="0"/>
              </a:rPr>
              <a:t>Zastosowanie przymusu bezpośredniego wobec osoby, </a:t>
            </a:r>
            <a:r>
              <a:rPr lang="pl-PL" dirty="0">
                <a:latin typeface="Cambria" panose="02040503050406030204" pitchFamily="18" charset="0"/>
                <a:ea typeface="Cambria" panose="02040503050406030204" pitchFamily="18" charset="0"/>
              </a:rPr>
              <a:t>o która:</a:t>
            </a:r>
          </a:p>
          <a:p>
            <a:pPr marL="457200" lvl="0" indent="-457200" algn="just" eaLnBrk="0" fontAlgn="base" hangingPunct="0">
              <a:lnSpc>
                <a:spcPct val="150000"/>
              </a:lnSpc>
              <a:spcBef>
                <a:spcPct val="0"/>
              </a:spcBef>
              <a:spcAft>
                <a:spcPct val="0"/>
              </a:spcAft>
              <a:buFont typeface="+mj-lt"/>
              <a:buAutoNum type="arabicPeriod" startAt="3"/>
            </a:pPr>
            <a:r>
              <a:rPr lang="pl-PL" dirty="0">
                <a:latin typeface="Cambria" panose="02040503050406030204" pitchFamily="18" charset="0"/>
                <a:ea typeface="Cambria" panose="02040503050406030204" pitchFamily="18" charset="0"/>
              </a:rPr>
              <a:t>dopuszcza się zamachu przeciwko życiu lub zdrowiu własnemu lub innej osoby, bezpieczeństwu powszechnemu lub w sposób gwałtowny niszczy, uszkadza przedmioty znajdujące się w jej otoczeniu w sytuacji, w której pomocy udziela zespół ratownictwa medycznego polega na przytrzymaniu, przymusowym podaniu leków lub unieruchomieniu.</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1063690"/>
            <a:ext cx="10679723" cy="1101012"/>
          </a:xfrm>
        </p:spPr>
        <p:txBody>
          <a:bodyPr>
            <a:noAutofit/>
          </a:bodyPr>
          <a:lstStyle/>
          <a:p>
            <a:pPr algn="ctr"/>
            <a:r>
              <a:rPr lang="pl-PL" altLang="pl-PL" sz="2800" dirty="0">
                <a:latin typeface="Cambria" panose="02040503050406030204" pitchFamily="18" charset="0"/>
                <a:ea typeface="Cambria" panose="02040503050406030204" pitchFamily="18" charset="0"/>
              </a:rPr>
              <a:t>Stosowanie środków przymusu bezpośredniego na podstawie </a:t>
            </a:r>
            <a:r>
              <a:rPr lang="pl-PL" sz="2800" b="1" i="1" dirty="0">
                <a:latin typeface="Cambria" panose="02040503050406030204" pitchFamily="18" charset="0"/>
                <a:ea typeface="Cambria" panose="02040503050406030204" pitchFamily="18" charset="0"/>
              </a:rPr>
              <a:t>ustawy o ochronie zdrowia psychicznego</a:t>
            </a:r>
            <a:r>
              <a:rPr lang="pl-PL" sz="2800" i="1" dirty="0">
                <a:latin typeface="Cambria" panose="02040503050406030204" pitchFamily="18" charset="0"/>
                <a:ea typeface="Cambria" panose="02040503050406030204" pitchFamily="18" charset="0"/>
              </a:rPr>
              <a:t> </a:t>
            </a:r>
            <a:r>
              <a:rPr lang="pl-PL" sz="2800" dirty="0">
                <a:latin typeface="Cambria" panose="02040503050406030204" pitchFamily="18" charset="0"/>
                <a:ea typeface="Cambria" panose="02040503050406030204" pitchFamily="18" charset="0"/>
              </a:rPr>
              <a:t>z dnia 19 sierpnia 1994 r. </a:t>
            </a:r>
            <a:br>
              <a:rPr lang="pl-PL" sz="2800" b="1" dirty="0">
                <a:latin typeface="Cambria" panose="02040503050406030204" pitchFamily="18" charset="0"/>
                <a:ea typeface="Cambria" panose="02040503050406030204" pitchFamily="18" charset="0"/>
              </a:rPr>
            </a:br>
            <a:endParaRPr lang="pl-PL" sz="28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388637"/>
            <a:ext cx="10515600" cy="3778898"/>
          </a:xfrm>
        </p:spPr>
        <p:txBody>
          <a:bodyPr>
            <a:normAutofit fontScale="85000" lnSpcReduction="10000"/>
          </a:bodyPr>
          <a:lstStyle/>
          <a:p>
            <a:pPr marL="0" indent="0" algn="just">
              <a:lnSpc>
                <a:spcPct val="150000"/>
              </a:lnSpc>
              <a:buNone/>
            </a:pPr>
            <a:r>
              <a:rPr lang="pl-PL" dirty="0">
                <a:latin typeface="Cambria" panose="02040503050406030204" pitchFamily="18" charset="0"/>
                <a:ea typeface="Cambria" panose="02040503050406030204" pitchFamily="18" charset="0"/>
              </a:rPr>
              <a:t>W sytuacji, w której pomocy udziela zespół ratownictwa medycznego zastosowanie przymusu bezpośredniego polega na przytrzymaniu lub unieruchomieniu. </a:t>
            </a:r>
          </a:p>
          <a:p>
            <a:pPr marL="0" indent="0" algn="just">
              <a:lnSpc>
                <a:spcPct val="150000"/>
              </a:lnSpc>
              <a:buNone/>
            </a:pPr>
            <a:r>
              <a:rPr lang="pl-PL" dirty="0">
                <a:latin typeface="Cambria" panose="02040503050406030204" pitchFamily="18" charset="0"/>
                <a:ea typeface="Cambria" panose="02040503050406030204" pitchFamily="18" charset="0"/>
              </a:rPr>
              <a:t>	Przymus bezpośredni stosuje się nie dłużej niż przez czas niezbędny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do uzyskania pomocy lekarskiej, a w przypadku gdy jej uzyskanie jest utrudnione,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na czas niezbędny do przewiezienia osoby do podmiotu leczniczego udzielającego świadczenia zdrowotne w zakresie psychiatrycznej opieki zdrowotnej lub szpitala wskazanego przez dyspozytora medycznego. Przewiezienie osoby z zastosowaniem przymusu bezpośredniego następuje w obecności zespołu ratownictwa medycznego.</a:t>
            </a:r>
            <a:endParaRPr lang="pl-PL" sz="3200"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80292" y="1166327"/>
            <a:ext cx="10773508" cy="933061"/>
          </a:xfrm>
        </p:spPr>
        <p:txBody>
          <a:bodyPr>
            <a:noAutofit/>
          </a:bodyPr>
          <a:lstStyle/>
          <a:p>
            <a:pPr algn="ctr"/>
            <a:r>
              <a:rPr lang="pl-PL" altLang="pl-PL" sz="2800" dirty="0">
                <a:latin typeface="Cambria" panose="02040503050406030204" pitchFamily="18" charset="0"/>
                <a:ea typeface="Cambria" panose="02040503050406030204" pitchFamily="18" charset="0"/>
              </a:rPr>
              <a:t>Stosowanie środków przymusu bezpośredniego na podstawie </a:t>
            </a:r>
            <a:r>
              <a:rPr lang="pl-PL" sz="2800" b="1" i="1" dirty="0">
                <a:latin typeface="Cambria" panose="02040503050406030204" pitchFamily="18" charset="0"/>
                <a:ea typeface="Cambria" panose="02040503050406030204" pitchFamily="18" charset="0"/>
              </a:rPr>
              <a:t>ustawy o ochronie zdrowia psychicznego</a:t>
            </a:r>
            <a:r>
              <a:rPr lang="pl-PL" sz="2800" i="1" dirty="0">
                <a:latin typeface="Cambria" panose="02040503050406030204" pitchFamily="18" charset="0"/>
                <a:ea typeface="Cambria" panose="02040503050406030204" pitchFamily="18" charset="0"/>
              </a:rPr>
              <a:t> </a:t>
            </a:r>
            <a:r>
              <a:rPr lang="pl-PL" sz="2800" dirty="0">
                <a:latin typeface="Cambria" panose="02040503050406030204" pitchFamily="18" charset="0"/>
                <a:ea typeface="Cambria" panose="02040503050406030204" pitchFamily="18" charset="0"/>
              </a:rPr>
              <a:t>z dnia 19 sierpnia 1994 r. </a:t>
            </a:r>
            <a:br>
              <a:rPr lang="pl-PL" sz="2800" b="1" dirty="0">
                <a:latin typeface="Cambria" panose="02040503050406030204" pitchFamily="18" charset="0"/>
                <a:ea typeface="Cambria" panose="02040503050406030204" pitchFamily="18" charset="0"/>
              </a:rPr>
            </a:br>
            <a:endParaRPr lang="pl-PL" sz="28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25959"/>
            <a:ext cx="10515600" cy="3946850"/>
          </a:xfrm>
        </p:spPr>
        <p:txBody>
          <a:bodyPr>
            <a:normAutofit fontScale="85000" lnSpcReduction="10000"/>
          </a:bodyPr>
          <a:lstStyle/>
          <a:p>
            <a:pPr marL="0" lvl="0" indent="0" algn="just" eaLnBrk="0" fontAlgn="base" hangingPunct="0">
              <a:lnSpc>
                <a:spcPct val="150000"/>
              </a:lnSpc>
              <a:spcBef>
                <a:spcPct val="0"/>
              </a:spcBef>
              <a:spcAft>
                <a:spcPct val="0"/>
              </a:spcAft>
              <a:buNone/>
            </a:pPr>
            <a:r>
              <a:rPr lang="pl-PL" dirty="0">
                <a:latin typeface="Cambria" panose="02040503050406030204" pitchFamily="18" charset="0"/>
                <a:ea typeface="Cambria" panose="02040503050406030204" pitchFamily="18" charset="0"/>
              </a:rPr>
              <a:t>Przed zastosowaniem przymusu bezpośredniego uprzedza się o tym osobę, wobec której środek ten ma być podjęty. Przy wyborze środka przymusu należy wybierać środek możliwie dla tej osoby najmniej uciążliwy, a przy stosowaniu przymusu należy zachować szczególną ostrożność i dbałość o dobro tej osoby.</a:t>
            </a:r>
          </a:p>
          <a:p>
            <a:pPr marL="0" lvl="0" indent="0" algn="just" eaLnBrk="0" fontAlgn="base" hangingPunct="0">
              <a:lnSpc>
                <a:spcPct val="150000"/>
              </a:lnSpc>
              <a:spcBef>
                <a:spcPct val="0"/>
              </a:spcBef>
              <a:spcAft>
                <a:spcPct val="0"/>
              </a:spcAft>
              <a:buNone/>
            </a:pPr>
            <a:r>
              <a:rPr lang="pl-PL" dirty="0">
                <a:latin typeface="Cambria" panose="02040503050406030204" pitchFamily="18" charset="0"/>
                <a:ea typeface="Cambria" panose="02040503050406030204" pitchFamily="18" charset="0"/>
              </a:rPr>
              <a:t>	W przypadkach gdy osoba dopuszcza się zamachu przeciwko życiu lub zdrowiu własnemu lub innej osoby, bezpieczeństwu powszechnemu jednostki systemu Państwowe Ratownictwo Medyczne, </a:t>
            </a:r>
            <a:r>
              <a:rPr lang="pl-PL" b="1" dirty="0">
                <a:latin typeface="Cambria" panose="02040503050406030204" pitchFamily="18" charset="0"/>
                <a:ea typeface="Cambria" panose="02040503050406030204" pitchFamily="18" charset="0"/>
              </a:rPr>
              <a:t>Policja, </a:t>
            </a:r>
            <a:r>
              <a:rPr lang="pl-PL" dirty="0">
                <a:latin typeface="Cambria" panose="02040503050406030204" pitchFamily="18" charset="0"/>
                <a:ea typeface="Cambria" panose="02040503050406030204" pitchFamily="18" charset="0"/>
              </a:rPr>
              <a:t>jednostki Służby Więziennej oraz Państwowa Straż Pożarna są obowiązane do udzielania lekarzowi, pielęgniarce lub kierującemu akcją prowadzenia medycznych czynności ratunkowych pomocy na ich żądanie.</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2400" dirty="0">
                <a:latin typeface="Cambria" panose="02040503050406030204" pitchFamily="18" charset="0"/>
                <a:ea typeface="Cambria" panose="02040503050406030204" pitchFamily="18" charset="0"/>
              </a:rPr>
              <a:t>Stosowanie środków przymusu bezpośredniego na podstawie </a:t>
            </a:r>
            <a:r>
              <a:rPr lang="pl-PL" altLang="pl-PL" sz="2400" b="1" dirty="0">
                <a:latin typeface="Cambria" panose="02040503050406030204" pitchFamily="18" charset="0"/>
                <a:ea typeface="Cambria" panose="02040503050406030204" pitchFamily="18" charset="0"/>
              </a:rPr>
              <a:t>u</a:t>
            </a:r>
            <a:r>
              <a:rPr lang="pl-PL" sz="2400" b="1" dirty="0">
                <a:latin typeface="Cambria" panose="02040503050406030204" pitchFamily="18" charset="0"/>
                <a:ea typeface="Cambria" panose="02040503050406030204" pitchFamily="18" charset="0"/>
              </a:rPr>
              <a:t>stawy </a:t>
            </a:r>
            <a:r>
              <a:rPr lang="pl-PL" sz="2400" b="1" i="1" dirty="0">
                <a:latin typeface="Cambria" panose="02040503050406030204" pitchFamily="18" charset="0"/>
                <a:ea typeface="Cambria" panose="02040503050406030204" pitchFamily="18" charset="0"/>
              </a:rPr>
              <a:t>o ochronie zdrowia psychicznego</a:t>
            </a:r>
            <a:r>
              <a:rPr lang="pl-PL" sz="2400" i="1" dirty="0">
                <a:latin typeface="Cambria" panose="02040503050406030204" pitchFamily="18" charset="0"/>
                <a:ea typeface="Cambria" panose="02040503050406030204" pitchFamily="18" charset="0"/>
              </a:rPr>
              <a:t> </a:t>
            </a:r>
            <a:r>
              <a:rPr lang="pl-PL" sz="2400" dirty="0">
                <a:latin typeface="Cambria" panose="02040503050406030204" pitchFamily="18" charset="0"/>
                <a:ea typeface="Cambria" panose="02040503050406030204" pitchFamily="18" charset="0"/>
              </a:rPr>
              <a:t>z dnia 19 sierpnia 1994r. </a:t>
            </a:r>
            <a:br>
              <a:rPr lang="pl-PL" sz="2400" dirty="0">
                <a:latin typeface="Cambria" panose="02040503050406030204" pitchFamily="18" charset="0"/>
                <a:ea typeface="Cambria" panose="02040503050406030204" pitchFamily="18" charset="0"/>
              </a:rPr>
            </a:br>
            <a:r>
              <a:rPr lang="pl-PL" sz="2400" b="1" dirty="0">
                <a:latin typeface="Cambria" panose="02040503050406030204" pitchFamily="18" charset="0"/>
                <a:ea typeface="Cambria" panose="02040503050406030204" pitchFamily="18" charset="0"/>
              </a:rPr>
              <a:t>Art. 46a - </a:t>
            </a:r>
            <a:r>
              <a:rPr lang="pl-PL" sz="2400" b="1" dirty="0">
                <a:solidFill>
                  <a:schemeClr val="tx1"/>
                </a:solidFill>
                <a:latin typeface="Cambria" panose="02040503050406030204" pitchFamily="18" charset="0"/>
                <a:ea typeface="Cambria" panose="02040503050406030204" pitchFamily="18" charset="0"/>
              </a:rPr>
              <a:t>Doprowadzenie przez Policję</a:t>
            </a:r>
            <a:br>
              <a:rPr lang="pl-PL" sz="2400" dirty="0">
                <a:solidFill>
                  <a:srgbClr val="FF0000"/>
                </a:solidFill>
                <a:latin typeface="Cambria" panose="02040503050406030204" pitchFamily="18" charset="0"/>
                <a:ea typeface="Cambria" panose="02040503050406030204" pitchFamily="18" charset="0"/>
              </a:rPr>
            </a:br>
            <a:endParaRPr lang="pl-PL" sz="24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609600" y="2463282"/>
            <a:ext cx="10515600" cy="3676262"/>
          </a:xfrm>
        </p:spPr>
        <p:txBody>
          <a:bodyPr>
            <a:normAutofit fontScale="85000" lnSpcReduction="20000"/>
          </a:bodyPr>
          <a:lstStyle/>
          <a:p>
            <a:pPr marL="0" indent="0" algn="just">
              <a:lnSpc>
                <a:spcPct val="150000"/>
              </a:lnSpc>
              <a:buNone/>
            </a:pPr>
            <a:r>
              <a:rPr lang="pl-PL" dirty="0">
                <a:latin typeface="Cambria" panose="02040503050406030204" pitchFamily="18" charset="0"/>
                <a:ea typeface="Cambria" panose="02040503050406030204" pitchFamily="18" charset="0"/>
              </a:rPr>
              <a:t>1. Przy wykonywaniu postanowień sądowych o przyjęciu do domu pomocy społecznej lub szpitala psychiatrycznego stosuje się art. 18.</a:t>
            </a:r>
          </a:p>
          <a:p>
            <a:pPr marL="0" indent="0" algn="just">
              <a:lnSpc>
                <a:spcPct val="150000"/>
              </a:lnSpc>
              <a:buNone/>
            </a:pPr>
            <a:r>
              <a:rPr lang="pl-PL" dirty="0">
                <a:latin typeface="Cambria" panose="02040503050406030204" pitchFamily="18" charset="0"/>
                <a:ea typeface="Cambria" panose="02040503050406030204" pitchFamily="18" charset="0"/>
              </a:rPr>
              <a:t> 2. W przypadku, o którym mowa w ust. 1, przewidziane w innych przepisach </a:t>
            </a:r>
            <a:r>
              <a:rPr lang="pl-PL" b="1" dirty="0">
                <a:latin typeface="Cambria" panose="02040503050406030204" pitchFamily="18" charset="0"/>
                <a:ea typeface="Cambria" panose="02040503050406030204" pitchFamily="18" charset="0"/>
              </a:rPr>
              <a:t>środki przymusu bezpośredniego mogą być </a:t>
            </a:r>
            <a:r>
              <a:rPr lang="pl-PL" dirty="0">
                <a:latin typeface="Cambria" panose="02040503050406030204" pitchFamily="18" charset="0"/>
                <a:ea typeface="Cambria" panose="02040503050406030204" pitchFamily="18" charset="0"/>
              </a:rPr>
              <a:t>stosowane </a:t>
            </a:r>
            <a:r>
              <a:rPr lang="pl-PL" b="1" dirty="0">
                <a:latin typeface="Cambria" panose="02040503050406030204" pitchFamily="18" charset="0"/>
                <a:ea typeface="Cambria" panose="02040503050406030204" pitchFamily="18" charset="0"/>
              </a:rPr>
              <a:t>jedynie</a:t>
            </a:r>
            <a:r>
              <a:rPr lang="pl-PL" dirty="0">
                <a:latin typeface="Cambria" panose="02040503050406030204" pitchFamily="18" charset="0"/>
                <a:ea typeface="Cambria" panose="02040503050406030204" pitchFamily="18" charset="0"/>
              </a:rPr>
              <a:t> po uprzednim </a:t>
            </a:r>
            <a:r>
              <a:rPr lang="pl-PL" b="1" dirty="0">
                <a:latin typeface="Cambria" panose="02040503050406030204" pitchFamily="18" charset="0"/>
                <a:ea typeface="Cambria" panose="02040503050406030204" pitchFamily="18" charset="0"/>
              </a:rPr>
              <a:t>bezskutecznym</a:t>
            </a:r>
            <a:r>
              <a:rPr lang="pl-PL" dirty="0">
                <a:latin typeface="Cambria" panose="02040503050406030204" pitchFamily="18" charset="0"/>
                <a:ea typeface="Cambria" panose="02040503050406030204" pitchFamily="18" charset="0"/>
              </a:rPr>
              <a:t> zastosowaniu przymusu bezpośredniego przewidzianego w niniejszej ustawie </a:t>
            </a:r>
            <a:r>
              <a:rPr lang="pl-PL" b="1" dirty="0">
                <a:latin typeface="Cambria" panose="02040503050406030204" pitchFamily="18" charset="0"/>
                <a:ea typeface="Cambria" panose="02040503050406030204" pitchFamily="18" charset="0"/>
              </a:rPr>
              <a:t>albo</a:t>
            </a:r>
            <a:r>
              <a:rPr lang="pl-PL" dirty="0">
                <a:latin typeface="Cambria" panose="02040503050406030204" pitchFamily="18" charset="0"/>
                <a:ea typeface="Cambria" panose="02040503050406030204" pitchFamily="18" charset="0"/>
              </a:rPr>
              <a:t> gdy jego zastosowanie byłoby </a:t>
            </a:r>
            <a:r>
              <a:rPr lang="pl-PL" b="1" dirty="0">
                <a:latin typeface="Cambria" panose="02040503050406030204" pitchFamily="18" charset="0"/>
                <a:ea typeface="Cambria" panose="02040503050406030204" pitchFamily="18" charset="0"/>
              </a:rPr>
              <a:t>niecelowe</a:t>
            </a:r>
            <a:r>
              <a:rPr lang="pl-PL" dirty="0">
                <a:latin typeface="Cambria" panose="02040503050406030204" pitchFamily="18" charset="0"/>
                <a:ea typeface="Cambria" panose="02040503050406030204" pitchFamily="18" charset="0"/>
              </a:rPr>
              <a:t>.</a:t>
            </a:r>
          </a:p>
          <a:p>
            <a:pPr marL="0" indent="0" algn="just">
              <a:lnSpc>
                <a:spcPct val="150000"/>
              </a:lnSpc>
              <a:buNone/>
            </a:pPr>
            <a:r>
              <a:rPr lang="pl-PL" dirty="0">
                <a:latin typeface="Cambria" panose="02040503050406030204" pitchFamily="18" charset="0"/>
                <a:ea typeface="Cambria" panose="02040503050406030204" pitchFamily="18" charset="0"/>
              </a:rPr>
              <a:t> 3. </a:t>
            </a:r>
            <a:r>
              <a:rPr lang="pl-PL" b="1" dirty="0">
                <a:latin typeface="Cambria" panose="02040503050406030204" pitchFamily="18" charset="0"/>
                <a:ea typeface="Cambria" panose="02040503050406030204" pitchFamily="18" charset="0"/>
              </a:rPr>
              <a:t>Zatrzymanie i przymusowe doprowadzenie przez Policję</a:t>
            </a:r>
            <a:r>
              <a:rPr lang="pl-PL" dirty="0">
                <a:latin typeface="Cambria" panose="02040503050406030204" pitchFamily="18" charset="0"/>
                <a:ea typeface="Cambria" panose="02040503050406030204" pitchFamily="18" charset="0"/>
              </a:rPr>
              <a:t>, na podstawie postanowienia sądu, </a:t>
            </a:r>
            <a:r>
              <a:rPr lang="pl-PL" b="1" dirty="0">
                <a:latin typeface="Cambria" panose="02040503050406030204" pitchFamily="18" charset="0"/>
                <a:ea typeface="Cambria" panose="02040503050406030204" pitchFamily="18" charset="0"/>
              </a:rPr>
              <a:t>następuje w obecności lekarza, pielęgniarki lub zespołu ratownictwa medycznego.</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5402" y="1110343"/>
            <a:ext cx="9601196" cy="1175656"/>
          </a:xfrm>
        </p:spPr>
        <p:txBody>
          <a:bodyPr>
            <a:noAutofit/>
          </a:bodyPr>
          <a:lstStyle/>
          <a:p>
            <a:pPr algn="ctr"/>
            <a:r>
              <a:rPr lang="pl-PL" altLang="pl-PL" sz="2800" dirty="0">
                <a:latin typeface="Cambria" panose="02040503050406030204" pitchFamily="18" charset="0"/>
                <a:ea typeface="Cambria" panose="02040503050406030204" pitchFamily="18" charset="0"/>
              </a:rPr>
              <a:t>Stosowanie środków przymusu bezpośredniego na podstawie </a:t>
            </a:r>
            <a:r>
              <a:rPr lang="pl-PL" sz="2800" b="1" dirty="0">
                <a:latin typeface="Cambria" panose="02040503050406030204" pitchFamily="18" charset="0"/>
                <a:ea typeface="Cambria" panose="02040503050406030204" pitchFamily="18" charset="0"/>
              </a:rPr>
              <a:t>ustawy z dnia 26 października 1982 r. </a:t>
            </a:r>
            <a:r>
              <a:rPr lang="pl-PL" sz="2800" i="1" dirty="0">
                <a:latin typeface="Cambria" panose="02040503050406030204" pitchFamily="18" charset="0"/>
                <a:ea typeface="Cambria" panose="02040503050406030204" pitchFamily="18" charset="0"/>
              </a:rPr>
              <a:t>o wychowaniu w trzeźwości i przeciwdziałaniu alkoholizmowi</a:t>
            </a:r>
            <a:r>
              <a:rPr lang="pl-PL" sz="2800" dirty="0">
                <a:latin typeface="Cambria" panose="02040503050406030204" pitchFamily="18" charset="0"/>
                <a:ea typeface="Cambria" panose="02040503050406030204" pitchFamily="18" charset="0"/>
              </a:rPr>
              <a:t>.  </a:t>
            </a:r>
            <a:r>
              <a:rPr lang="pl-PL" sz="2800" b="1" dirty="0">
                <a:latin typeface="Cambria" panose="02040503050406030204" pitchFamily="18" charset="0"/>
                <a:ea typeface="Cambria" panose="02040503050406030204" pitchFamily="18" charset="0"/>
              </a:rPr>
              <a:t>Art. 42 - </a:t>
            </a:r>
            <a:r>
              <a:rPr lang="pl-PL" sz="2800" b="1" dirty="0">
                <a:solidFill>
                  <a:schemeClr val="tx1"/>
                </a:solidFill>
                <a:latin typeface="Cambria" panose="02040503050406030204" pitchFamily="18" charset="0"/>
                <a:ea typeface="Cambria" panose="02040503050406030204" pitchFamily="18" charset="0"/>
              </a:rPr>
              <a:t>Przymus Bezpośredni</a:t>
            </a:r>
            <a:br>
              <a:rPr lang="pl-PL" sz="2800" b="1" dirty="0">
                <a:solidFill>
                  <a:srgbClr val="FF0000"/>
                </a:solidFill>
                <a:latin typeface="Cambria" panose="02040503050406030204" pitchFamily="18" charset="0"/>
                <a:ea typeface="Cambria" panose="02040503050406030204" pitchFamily="18" charset="0"/>
              </a:rPr>
            </a:br>
            <a:endParaRPr lang="pl-PL" sz="28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28597"/>
            <a:ext cx="10515600" cy="3722913"/>
          </a:xfrm>
        </p:spPr>
        <p:txBody>
          <a:bodyPr>
            <a:normAutofit fontScale="92500" lnSpcReduction="20000"/>
          </a:bodyPr>
          <a:lstStyle/>
          <a:p>
            <a:pPr marL="0" indent="0" algn="just">
              <a:lnSpc>
                <a:spcPct val="150000"/>
              </a:lnSpc>
              <a:buNone/>
            </a:pPr>
            <a:r>
              <a:rPr lang="pl-PL" dirty="0">
                <a:latin typeface="Cambria" panose="02040503050406030204" pitchFamily="18" charset="0"/>
                <a:ea typeface="Cambria" panose="02040503050406030204" pitchFamily="18" charset="0"/>
              </a:rPr>
              <a:t>1. Wobec osoby przyjętej albo wobec osoby zatrzymanej w jednostce Policji, która stwarza zagrożenie dla życia lub zdrowia własnego lub innej osoby, lub niszczy przedmioty znajdujące się w otoczeniu, może być zastosowany przymus bezpośredni.</a:t>
            </a:r>
          </a:p>
          <a:p>
            <a:pPr marL="0" indent="0" algn="just">
              <a:lnSpc>
                <a:spcPct val="150000"/>
              </a:lnSpc>
              <a:buNone/>
            </a:pPr>
            <a:r>
              <a:rPr lang="pl-PL" dirty="0">
                <a:latin typeface="Cambria" panose="02040503050406030204" pitchFamily="18" charset="0"/>
                <a:ea typeface="Cambria" panose="02040503050406030204" pitchFamily="18" charset="0"/>
              </a:rPr>
              <a:t>2. Przymus bezpośredni zastosowany w:</a:t>
            </a:r>
          </a:p>
          <a:p>
            <a:pPr marL="0" indent="0" algn="just">
              <a:lnSpc>
                <a:spcPct val="150000"/>
              </a:lnSpc>
              <a:buNone/>
            </a:pPr>
            <a:r>
              <a:rPr lang="pl-PL" dirty="0">
                <a:latin typeface="Cambria" panose="02040503050406030204" pitchFamily="18" charset="0"/>
                <a:ea typeface="Cambria" panose="02040503050406030204" pitchFamily="18" charset="0"/>
              </a:rPr>
              <a:t>1) izbie wytrzeźwień lub placówce - polega na przytrzymaniu, unieruchomieniu, przymusowym podaniu produktu leczniczego lub izolacji;</a:t>
            </a:r>
          </a:p>
          <a:p>
            <a:pPr marL="0" indent="0" algn="just">
              <a:lnSpc>
                <a:spcPct val="150000"/>
              </a:lnSpc>
              <a:buNone/>
            </a:pPr>
            <a:r>
              <a:rPr lang="pl-PL" dirty="0">
                <a:latin typeface="Cambria" panose="02040503050406030204" pitchFamily="18" charset="0"/>
                <a:ea typeface="Cambria" panose="02040503050406030204" pitchFamily="18" charset="0"/>
              </a:rPr>
              <a:t>2) jednostce Policji - polega na przytrzymaniu, unieruchomieniu lub izolacji.</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altLang="pl-PL" sz="2400" dirty="0">
                <a:latin typeface="Cambria" panose="02040503050406030204" pitchFamily="18" charset="0"/>
                <a:ea typeface="Cambria" panose="02040503050406030204" pitchFamily="18" charset="0"/>
              </a:rPr>
              <a:t>Stosowanie środków przymusu bezpośredniego na podstawie </a:t>
            </a:r>
            <a:r>
              <a:rPr lang="pl-PL" sz="2400" b="1" dirty="0">
                <a:latin typeface="Cambria" panose="02040503050406030204" pitchFamily="18" charset="0"/>
                <a:ea typeface="Cambria" panose="02040503050406030204" pitchFamily="18" charset="0"/>
              </a:rPr>
              <a:t>ustawy z dnia 26 października 1982 r. </a:t>
            </a:r>
            <a:r>
              <a:rPr lang="pl-PL" sz="2400" i="1" dirty="0">
                <a:latin typeface="Cambria" panose="02040503050406030204" pitchFamily="18" charset="0"/>
                <a:ea typeface="Cambria" panose="02040503050406030204" pitchFamily="18" charset="0"/>
              </a:rPr>
              <a:t>o wychowaniu w trzeźwości i przeciwdziałaniu alkoholizmowi</a:t>
            </a:r>
            <a:r>
              <a:rPr lang="pl-PL" sz="2400" dirty="0">
                <a:latin typeface="Cambria" panose="02040503050406030204" pitchFamily="18" charset="0"/>
                <a:ea typeface="Cambria" panose="02040503050406030204" pitchFamily="18" charset="0"/>
              </a:rPr>
              <a:t>.  </a:t>
            </a:r>
            <a:r>
              <a:rPr lang="pl-PL" sz="2400" b="1" dirty="0">
                <a:latin typeface="Cambria" panose="02040503050406030204" pitchFamily="18" charset="0"/>
                <a:ea typeface="Cambria" panose="02040503050406030204" pitchFamily="18" charset="0"/>
              </a:rPr>
              <a:t>Art. 42 ust. 4 - </a:t>
            </a:r>
            <a:r>
              <a:rPr lang="pl-PL" sz="2400" b="1" dirty="0">
                <a:solidFill>
                  <a:schemeClr val="tx1"/>
                </a:solidFill>
                <a:latin typeface="Cambria" panose="02040503050406030204" pitchFamily="18" charset="0"/>
                <a:ea typeface="Cambria" panose="02040503050406030204" pitchFamily="18" charset="0"/>
              </a:rPr>
              <a:t>Przymus Bezpośredni</a:t>
            </a:r>
            <a:br>
              <a:rPr lang="pl-PL" sz="2400" b="1" dirty="0">
                <a:solidFill>
                  <a:srgbClr val="FF0000"/>
                </a:solidFill>
                <a:latin typeface="Cambria" panose="02040503050406030204" pitchFamily="18" charset="0"/>
                <a:ea typeface="Cambria" panose="02040503050406030204" pitchFamily="18" charset="0"/>
              </a:rPr>
            </a:br>
            <a:endParaRPr lang="pl-PL" sz="24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32185"/>
            <a:ext cx="10515600" cy="3644778"/>
          </a:xfrm>
        </p:spPr>
        <p:txBody>
          <a:bodyPr>
            <a:normAutofit/>
          </a:bodyPr>
          <a:lstStyle/>
          <a:p>
            <a:pPr marL="0" indent="0" algn="just">
              <a:lnSpc>
                <a:spcPct val="150000"/>
              </a:lnSpc>
              <a:buNone/>
            </a:pPr>
            <a:r>
              <a:rPr lang="pl-PL" dirty="0">
                <a:latin typeface="Cambria" panose="02040503050406030204" pitchFamily="18" charset="0"/>
                <a:ea typeface="Cambria" panose="02040503050406030204" pitchFamily="18" charset="0"/>
              </a:rPr>
              <a:t>W jednostkach  Policji o zastosowaniu przymusu bezpośredniego, </a:t>
            </a:r>
            <a:r>
              <a:rPr lang="pl-PL" dirty="0">
                <a:solidFill>
                  <a:schemeClr val="tx1"/>
                </a:solidFill>
                <a:latin typeface="Cambria" panose="02040503050406030204" pitchFamily="18" charset="0"/>
                <a:ea typeface="Cambria" panose="02040503050406030204" pitchFamily="18" charset="0"/>
              </a:rPr>
              <a:t>o którym mowa w ust. 2 pkt 2 i zaprzestaniu jego zastosowania decyduje:</a:t>
            </a:r>
          </a:p>
          <a:p>
            <a:pPr algn="just">
              <a:lnSpc>
                <a:spcPct val="150000"/>
              </a:lnSpc>
              <a:buFont typeface="Wingdings" panose="05000000000000000000" pitchFamily="2" charset="2"/>
              <a:buChar char="Ø"/>
            </a:pPr>
            <a:r>
              <a:rPr lang="pl-PL" dirty="0">
                <a:latin typeface="Cambria" panose="02040503050406030204" pitchFamily="18" charset="0"/>
                <a:ea typeface="Cambria" panose="02040503050406030204" pitchFamily="18" charset="0"/>
              </a:rPr>
              <a:t> komendant jednostki Policji lub,</a:t>
            </a:r>
          </a:p>
          <a:p>
            <a:pPr algn="just">
              <a:lnSpc>
                <a:spcPct val="150000"/>
              </a:lnSpc>
              <a:buFont typeface="Wingdings" panose="05000000000000000000" pitchFamily="2" charset="2"/>
              <a:buChar char="Ø"/>
            </a:pPr>
            <a:r>
              <a:rPr lang="pl-PL" dirty="0">
                <a:latin typeface="Cambria" panose="02040503050406030204" pitchFamily="18" charset="0"/>
                <a:ea typeface="Cambria" panose="02040503050406030204" pitchFamily="18" charset="0"/>
              </a:rPr>
              <a:t> osoba przez niego upoważniona,</a:t>
            </a:r>
          </a:p>
          <a:p>
            <a:pPr algn="just">
              <a:lnSpc>
                <a:spcPct val="150000"/>
              </a:lnSpc>
              <a:buFont typeface="Wingdings" panose="05000000000000000000" pitchFamily="2" charset="2"/>
              <a:buChar char="Ø"/>
            </a:pPr>
            <a:r>
              <a:rPr lang="pl-PL" dirty="0">
                <a:latin typeface="Cambria" panose="02040503050406030204" pitchFamily="18" charset="0"/>
                <a:ea typeface="Cambria" panose="02040503050406030204" pitchFamily="18" charset="0"/>
              </a:rPr>
              <a:t> podczas ich nieobecności – dyżurny jednostki Policji.</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UŻYCIA Ś.P.B. – Art. 6 i 7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77500" lnSpcReduction="20000"/>
          </a:bodyPr>
          <a:lstStyle/>
          <a:p>
            <a:pPr algn="just">
              <a:buFont typeface="Wingdings" panose="05000000000000000000" pitchFamily="2" charset="2"/>
              <a:buChar char="Ø"/>
            </a:pPr>
            <a:r>
              <a:rPr lang="pl-PL" sz="3600" dirty="0">
                <a:latin typeface="Cambria" panose="02040503050406030204" pitchFamily="18" charset="0"/>
                <a:ea typeface="Cambria" panose="02040503050406030204" pitchFamily="18" charset="0"/>
                <a:cs typeface="Times New Roman" panose="02020603050405020304" pitchFamily="18" charset="0"/>
              </a:rPr>
              <a:t>środków przymusu bezpośredniego używa się lub wykorzystuje się je w sposób niezbędny do osiągnięcia celów tego użycia lub wykorzystania, proporcjonalnie do stopnia zagrożenia, wybierając środek o możliwie  jak najmniejszej dolegliwości,</a:t>
            </a:r>
          </a:p>
          <a:p>
            <a:pPr algn="just">
              <a:buFont typeface="Wingdings" panose="05000000000000000000" pitchFamily="2" charset="2"/>
              <a:buChar char="Ø"/>
            </a:pPr>
            <a:r>
              <a:rPr lang="pl-PL" sz="3600" dirty="0">
                <a:latin typeface="Cambria" panose="02040503050406030204" pitchFamily="18" charset="0"/>
                <a:ea typeface="Cambria" panose="02040503050406030204" pitchFamily="18" charset="0"/>
                <a:cs typeface="Times New Roman" panose="02020603050405020304" pitchFamily="18" charset="0"/>
              </a:rPr>
              <a:t>środków przymusu bezpośredniego używa się lub wykorzystuje się je w sposób wyrządzający możliwie najmniejszą szkodę.</a:t>
            </a:r>
          </a:p>
          <a:p>
            <a:pPr algn="just">
              <a:buFont typeface="Wingdings" panose="05000000000000000000" pitchFamily="2" charset="2"/>
              <a:buChar char="Ø"/>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2400" dirty="0">
                <a:latin typeface="Cambria" panose="02040503050406030204" pitchFamily="18" charset="0"/>
                <a:ea typeface="Cambria" panose="02040503050406030204" pitchFamily="18" charset="0"/>
              </a:rPr>
              <a:t>Stosowanie środków przymusu bezpośredniego na podstawie </a:t>
            </a:r>
            <a:r>
              <a:rPr lang="pl-PL" sz="2400" b="1" dirty="0">
                <a:latin typeface="Cambria" panose="02040503050406030204" pitchFamily="18" charset="0"/>
                <a:ea typeface="Cambria" panose="02040503050406030204" pitchFamily="18" charset="0"/>
              </a:rPr>
              <a:t>ustawy z dnia </a:t>
            </a:r>
            <a:br>
              <a:rPr lang="pl-PL" sz="2400" b="1" dirty="0">
                <a:latin typeface="Cambria" panose="02040503050406030204" pitchFamily="18" charset="0"/>
                <a:ea typeface="Cambria" panose="02040503050406030204" pitchFamily="18" charset="0"/>
              </a:rPr>
            </a:br>
            <a:r>
              <a:rPr lang="pl-PL" sz="2400" b="1" dirty="0">
                <a:latin typeface="Cambria" panose="02040503050406030204" pitchFamily="18" charset="0"/>
                <a:ea typeface="Cambria" panose="02040503050406030204" pitchFamily="18" charset="0"/>
              </a:rPr>
              <a:t>26 października 1982 r. </a:t>
            </a:r>
            <a:r>
              <a:rPr lang="pl-PL" sz="2400" i="1" dirty="0">
                <a:latin typeface="Cambria" panose="02040503050406030204" pitchFamily="18" charset="0"/>
                <a:ea typeface="Cambria" panose="02040503050406030204" pitchFamily="18" charset="0"/>
              </a:rPr>
              <a:t>o wychowaniu w trzeźwości i przeciwdziałaniu alkoholizmowi</a:t>
            </a:r>
            <a:r>
              <a:rPr lang="pl-PL" sz="2400" dirty="0">
                <a:latin typeface="Cambria" panose="02040503050406030204" pitchFamily="18" charset="0"/>
                <a:ea typeface="Cambria" panose="02040503050406030204" pitchFamily="18" charset="0"/>
              </a:rPr>
              <a:t>.  </a:t>
            </a:r>
            <a:r>
              <a:rPr lang="pl-PL" sz="2400" b="1" dirty="0">
                <a:latin typeface="Cambria" panose="02040503050406030204" pitchFamily="18" charset="0"/>
                <a:ea typeface="Cambria" panose="02040503050406030204" pitchFamily="18" charset="0"/>
              </a:rPr>
              <a:t>Art. 42 ust. 5 - </a:t>
            </a:r>
            <a:r>
              <a:rPr lang="pl-PL" sz="2400" b="1" dirty="0">
                <a:solidFill>
                  <a:schemeClr val="tx1"/>
                </a:solidFill>
                <a:latin typeface="Cambria" panose="02040503050406030204" pitchFamily="18" charset="0"/>
                <a:ea typeface="Cambria" panose="02040503050406030204" pitchFamily="18" charset="0"/>
              </a:rPr>
              <a:t>Przymus Bezpośredni</a:t>
            </a:r>
          </a:p>
        </p:txBody>
      </p:sp>
      <p:sp>
        <p:nvSpPr>
          <p:cNvPr id="3" name="Symbol zastępczy zawartości 2"/>
          <p:cNvSpPr>
            <a:spLocks noGrp="1"/>
          </p:cNvSpPr>
          <p:nvPr>
            <p:ph idx="1"/>
          </p:nvPr>
        </p:nvSpPr>
        <p:spPr>
          <a:xfrm>
            <a:off x="838200" y="2537926"/>
            <a:ext cx="10515600" cy="3423259"/>
          </a:xfrm>
        </p:spPr>
        <p:txBody>
          <a:bodyPr>
            <a:normAutofit/>
          </a:bodyPr>
          <a:lstStyle/>
          <a:p>
            <a:pPr marL="0" indent="0" algn="just">
              <a:buNone/>
            </a:pPr>
            <a:r>
              <a:rPr lang="pl-PL" sz="3200" dirty="0">
                <a:latin typeface="Cambria" panose="02040503050406030204" pitchFamily="18" charset="0"/>
                <a:ea typeface="Cambria" panose="02040503050406030204" pitchFamily="18" charset="0"/>
              </a:rPr>
              <a:t>Jeżeli nie jest możliwe uzyskanie natychmiastowej decyzji osób, o których mowa w ust. 4, o zastosowaniu przymusu bezpośredniego </a:t>
            </a:r>
            <a:r>
              <a:rPr lang="pl-PL" sz="3200" b="1" dirty="0">
                <a:latin typeface="Cambria" panose="02040503050406030204" pitchFamily="18" charset="0"/>
                <a:ea typeface="Cambria" panose="02040503050406030204" pitchFamily="18" charset="0"/>
              </a:rPr>
              <a:t>decyduje</a:t>
            </a:r>
            <a:r>
              <a:rPr lang="pl-PL" sz="3200" dirty="0">
                <a:latin typeface="Cambria" panose="02040503050406030204" pitchFamily="18" charset="0"/>
                <a:ea typeface="Cambria" panose="02040503050406030204" pitchFamily="18" charset="0"/>
              </a:rPr>
              <a:t> oraz przymus ten </a:t>
            </a:r>
            <a:r>
              <a:rPr lang="pl-PL" sz="3200" b="1" dirty="0">
                <a:latin typeface="Cambria" panose="02040503050406030204" pitchFamily="18" charset="0"/>
                <a:ea typeface="Cambria" panose="02040503050406030204" pitchFamily="18" charset="0"/>
              </a:rPr>
              <a:t>wykonuje</a:t>
            </a:r>
            <a:r>
              <a:rPr lang="pl-PL" sz="3200" dirty="0">
                <a:latin typeface="Cambria" panose="02040503050406030204" pitchFamily="18" charset="0"/>
                <a:ea typeface="Cambria" panose="02040503050406030204" pitchFamily="18" charset="0"/>
              </a:rPr>
              <a:t> </a:t>
            </a:r>
            <a:r>
              <a:rPr lang="pl-PL" sz="3200" b="1" dirty="0">
                <a:latin typeface="Cambria" panose="02040503050406030204" pitchFamily="18" charset="0"/>
                <a:ea typeface="Cambria" panose="02040503050406030204" pitchFamily="18" charset="0"/>
              </a:rPr>
              <a:t>funkcjonariusz Policji</a:t>
            </a:r>
            <a:r>
              <a:rPr lang="pl-PL" sz="3200" dirty="0">
                <a:latin typeface="Cambria" panose="02040503050406030204" pitchFamily="18" charset="0"/>
                <a:ea typeface="Cambria" panose="02040503050406030204" pitchFamily="18" charset="0"/>
              </a:rPr>
              <a:t>. O zastosowaniu przymusu bezpośredniego funkcjonariusz Policji niezwłocznie informuje osoby, o których mowa w ust. 4.</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1399591"/>
            <a:ext cx="10515600" cy="640223"/>
          </a:xfrm>
        </p:spPr>
        <p:txBody>
          <a:bodyPr>
            <a:normAutofit fontScale="90000"/>
          </a:bodyPr>
          <a:lstStyle/>
          <a:p>
            <a:pPr algn="ctr"/>
            <a:r>
              <a:rPr lang="pl-PL" altLang="pl-PL" sz="2700" dirty="0">
                <a:latin typeface="Cambria" panose="02040503050406030204" pitchFamily="18" charset="0"/>
                <a:ea typeface="Cambria" panose="02040503050406030204" pitchFamily="18" charset="0"/>
              </a:rPr>
              <a:t>Stosowanie środków przymusu bezpośredniego na podstawie </a:t>
            </a:r>
            <a:r>
              <a:rPr lang="pl-PL" sz="2700" b="1" dirty="0">
                <a:latin typeface="Cambria" panose="02040503050406030204" pitchFamily="18" charset="0"/>
                <a:ea typeface="Cambria" panose="02040503050406030204" pitchFamily="18" charset="0"/>
              </a:rPr>
              <a:t>ustawy z dnia </a:t>
            </a:r>
            <a:br>
              <a:rPr lang="pl-PL" sz="2700" b="1" dirty="0">
                <a:latin typeface="Cambria" panose="02040503050406030204" pitchFamily="18" charset="0"/>
                <a:ea typeface="Cambria" panose="02040503050406030204" pitchFamily="18" charset="0"/>
              </a:rPr>
            </a:br>
            <a:r>
              <a:rPr lang="pl-PL" sz="2700" b="1" dirty="0">
                <a:latin typeface="Cambria" panose="02040503050406030204" pitchFamily="18" charset="0"/>
                <a:ea typeface="Cambria" panose="02040503050406030204" pitchFamily="18" charset="0"/>
              </a:rPr>
              <a:t>26 października 1982 r. </a:t>
            </a:r>
            <a:r>
              <a:rPr lang="pl-PL" sz="2700" i="1" dirty="0">
                <a:latin typeface="Cambria" panose="02040503050406030204" pitchFamily="18" charset="0"/>
                <a:ea typeface="Cambria" panose="02040503050406030204" pitchFamily="18" charset="0"/>
              </a:rPr>
              <a:t>o wychowaniu w trzeźwości i przeciwdziałaniu alkoholizmowi</a:t>
            </a:r>
            <a:r>
              <a:rPr lang="pl-PL" sz="2700" dirty="0">
                <a:latin typeface="Cambria" panose="02040503050406030204" pitchFamily="18" charset="0"/>
                <a:ea typeface="Cambria" panose="02040503050406030204" pitchFamily="18" charset="0"/>
              </a:rPr>
              <a:t>.  </a:t>
            </a:r>
            <a:r>
              <a:rPr lang="pl-PL" sz="2700" b="1" dirty="0">
                <a:latin typeface="Cambria" panose="02040503050406030204" pitchFamily="18" charset="0"/>
                <a:ea typeface="Cambria" panose="02040503050406030204" pitchFamily="18" charset="0"/>
              </a:rPr>
              <a:t>Art. 42 ust. 7- </a:t>
            </a:r>
            <a:r>
              <a:rPr lang="pl-PL" sz="2700" b="1" dirty="0">
                <a:solidFill>
                  <a:schemeClr val="tx1"/>
                </a:solidFill>
                <a:latin typeface="Cambria" panose="02040503050406030204" pitchFamily="18" charset="0"/>
                <a:ea typeface="Cambria" panose="02040503050406030204" pitchFamily="18" charset="0"/>
              </a:rPr>
              <a:t>Przymus Bezpośredni</a:t>
            </a:r>
            <a:br>
              <a:rPr lang="pl-PL" b="1" dirty="0">
                <a:solidFill>
                  <a:srgbClr val="FF0000"/>
                </a:solidFill>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715207"/>
            <a:ext cx="10515600" cy="3461755"/>
          </a:xfrm>
        </p:spPr>
        <p:txBody>
          <a:bodyPr/>
          <a:lstStyle/>
          <a:p>
            <a:pPr marL="0" indent="0" algn="just">
              <a:buNone/>
            </a:pPr>
            <a:r>
              <a:rPr lang="pl-PL" sz="3200" dirty="0">
                <a:latin typeface="Cambria" panose="02040503050406030204" pitchFamily="18" charset="0"/>
                <a:ea typeface="Cambria" panose="02040503050406030204" pitchFamily="18" charset="0"/>
              </a:rPr>
              <a:t>Stosowanie przymusu bezpośredniego przewidzianego </a:t>
            </a:r>
            <a:br>
              <a:rPr lang="pl-PL" sz="3200" dirty="0">
                <a:latin typeface="Cambria" panose="02040503050406030204" pitchFamily="18" charset="0"/>
                <a:ea typeface="Cambria" panose="02040503050406030204" pitchFamily="18" charset="0"/>
              </a:rPr>
            </a:br>
            <a:r>
              <a:rPr lang="pl-PL" sz="3200" dirty="0">
                <a:latin typeface="Cambria" panose="02040503050406030204" pitchFamily="18" charset="0"/>
                <a:ea typeface="Cambria" panose="02040503050406030204" pitchFamily="18" charset="0"/>
              </a:rPr>
              <a:t>w innych przepisach jest </a:t>
            </a:r>
            <a:r>
              <a:rPr lang="pl-PL" sz="3200" b="1" dirty="0">
                <a:latin typeface="Cambria" panose="02040503050406030204" pitchFamily="18" charset="0"/>
                <a:ea typeface="Cambria" panose="02040503050406030204" pitchFamily="18" charset="0"/>
              </a:rPr>
              <a:t>dopuszczalne jedynie</a:t>
            </a:r>
            <a:r>
              <a:rPr lang="pl-PL" sz="3200" dirty="0">
                <a:latin typeface="Cambria" panose="02040503050406030204" pitchFamily="18" charset="0"/>
                <a:ea typeface="Cambria" panose="02040503050406030204" pitchFamily="18" charset="0"/>
              </a:rPr>
              <a:t> po uprzednim bezskutecznym zastosowaniu przymusu bezpośredniego przewidzianego w ustawie lub gdyby jego zastosowanie było </a:t>
            </a:r>
            <a:r>
              <a:rPr lang="pl-PL" sz="3200" b="1" dirty="0">
                <a:latin typeface="Cambria" panose="02040503050406030204" pitchFamily="18" charset="0"/>
                <a:ea typeface="Cambria" panose="02040503050406030204" pitchFamily="18" charset="0"/>
              </a:rPr>
              <a:t>niecelowe</a:t>
            </a:r>
            <a:r>
              <a:rPr lang="pl-PL" sz="3200"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WARUNKI UŻYCIA LUB WYKORZYSTANIA BRONI PALNEJ – Art. 6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0" indent="0" algn="just">
              <a:lnSpc>
                <a:spcPct val="150000"/>
              </a:lnSpc>
              <a:buFont typeface="Wingdings" panose="05000000000000000000" pitchFamily="2" charset="2"/>
              <a:buNone/>
              <a:defRPr/>
            </a:pPr>
            <a:r>
              <a:rPr lang="pl-PL" dirty="0">
                <a:latin typeface="Cambria" panose="02040503050406030204" pitchFamily="18" charset="0"/>
                <a:ea typeface="Cambria" panose="02040503050406030204" pitchFamily="18" charset="0"/>
              </a:rPr>
              <a:t>Broń palną używa się lub wykorzystuje się ją wyłącznie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sytuacji, jeżeli użycie lub wykorzystanie środków przymusu bezpośredniego:</a:t>
            </a:r>
          </a:p>
          <a:p>
            <a:pPr algn="just">
              <a:lnSpc>
                <a:spcPct val="150000"/>
              </a:lnSpc>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okazało się </a:t>
            </a:r>
            <a:r>
              <a:rPr lang="pl-PL" b="1" u="sng" dirty="0">
                <a:latin typeface="Cambria" panose="02040503050406030204" pitchFamily="18" charset="0"/>
                <a:ea typeface="Cambria" panose="02040503050406030204" pitchFamily="18" charset="0"/>
              </a:rPr>
              <a:t>niewystarczające</a:t>
            </a:r>
            <a:r>
              <a:rPr lang="pl-PL" b="1" dirty="0">
                <a:latin typeface="Cambria" panose="02040503050406030204" pitchFamily="18" charset="0"/>
                <a:ea typeface="Cambria" panose="02040503050406030204" pitchFamily="18" charset="0"/>
              </a:rPr>
              <a:t> do osiągnięcia celów  tego użycia lub wykorzystania  lub,</a:t>
            </a:r>
          </a:p>
          <a:p>
            <a:pPr algn="just">
              <a:lnSpc>
                <a:spcPct val="150000"/>
              </a:lnSpc>
              <a:buClrTx/>
              <a:buSzPct val="80000"/>
              <a:buFont typeface="Wingdings" panose="05000000000000000000" pitchFamily="2" charset="2"/>
              <a:buChar char="Ø"/>
              <a:defRPr/>
            </a:pPr>
            <a:r>
              <a:rPr lang="pl-PL" b="1" u="sng" dirty="0">
                <a:latin typeface="Cambria" panose="02040503050406030204" pitchFamily="18" charset="0"/>
                <a:ea typeface="Cambria" panose="02040503050406030204" pitchFamily="18" charset="0"/>
              </a:rPr>
              <a:t>nie jest możliwe </a:t>
            </a:r>
            <a:r>
              <a:rPr lang="pl-PL" b="1" dirty="0">
                <a:latin typeface="Cambria" panose="02040503050406030204" pitchFamily="18" charset="0"/>
                <a:ea typeface="Cambria" panose="02040503050406030204" pitchFamily="18" charset="0"/>
              </a:rPr>
              <a:t>ze względu na okoliczności zdarzenia.</a:t>
            </a: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UŻYCIA LUB WYKORZYSTANIA BRONI PALNEJ – Art. 7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85000" lnSpcReduction="20000"/>
          </a:bodyPr>
          <a:lstStyle/>
          <a:p>
            <a:pPr marL="351155" indent="-351155" algn="just">
              <a:lnSpc>
                <a:spcPct val="150000"/>
              </a:lnSpc>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podejmując decyzję o użyciu lub wykorzystaniu broni palnej, należy postępować ze szczególną rozwagą i traktować jej użycie jako środek ostateczny,</a:t>
            </a:r>
          </a:p>
          <a:p>
            <a:pPr marL="351155" indent="-351155" algn="just">
              <a:lnSpc>
                <a:spcPct val="150000"/>
              </a:lnSpc>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broń palną używa się lub wykorzystuje w sposób wyrządzający możliwie najmniejszą szkodę,</a:t>
            </a:r>
          </a:p>
          <a:p>
            <a:pPr marL="351155" indent="-351155" algn="just">
              <a:lnSpc>
                <a:spcPct val="150000"/>
              </a:lnSpc>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od użycia lub wykorzystania broni palnej należy odstąpić, gdy cel jej użycia lub wykorzystania został osiągnięty.</a:t>
            </a: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PRZED UŻYCIEM BRONI PALNEJ– Art. 48</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lstStyle/>
          <a:p>
            <a:pPr>
              <a:buFont typeface="Wingdings" panose="05000000000000000000" pitchFamily="2" charset="2"/>
              <a:buNone/>
              <a:defRPr/>
            </a:pPr>
            <a:r>
              <a:rPr lang="pl-PL" b="1" u="sng" dirty="0">
                <a:latin typeface="Cambria" panose="02040503050406030204" pitchFamily="18" charset="0"/>
                <a:ea typeface="Cambria" panose="02040503050406030204" pitchFamily="18" charset="0"/>
              </a:rPr>
              <a:t>Procedura  pełna przed użyciem broni palnej</a:t>
            </a:r>
          </a:p>
          <a:p>
            <a:pPr marL="0" indent="0" algn="just">
              <a:lnSpc>
                <a:spcPct val="150000"/>
              </a:lnSpc>
              <a:buFont typeface="Wingdings" panose="05000000000000000000" pitchFamily="2" charset="2"/>
              <a:buNone/>
              <a:defRPr/>
            </a:pPr>
            <a:r>
              <a:rPr lang="pl-PL" dirty="0">
                <a:latin typeface="Cambria" panose="02040503050406030204" pitchFamily="18" charset="0"/>
                <a:ea typeface="Cambria" panose="02040503050406030204" pitchFamily="18" charset="0"/>
              </a:rPr>
              <a:t>Przed użyciem broni palnej policjant podejmuje następujące działania:</a:t>
            </a:r>
          </a:p>
          <a:p>
            <a:pPr algn="ctr">
              <a:buFont typeface="Wingdings" panose="05000000000000000000" pitchFamily="2" charset="2"/>
              <a:buNone/>
              <a:defRPr/>
            </a:pPr>
            <a:endParaRPr lang="pl-PL" b="1" dirty="0">
              <a:latin typeface="Cambria" panose="02040503050406030204" pitchFamily="18" charset="0"/>
              <a:ea typeface="Cambria" panose="02040503050406030204" pitchFamily="18" charset="0"/>
            </a:endParaRPr>
          </a:p>
          <a:p>
            <a:pPr marL="514350" indent="-514350" algn="ctr">
              <a:buFont typeface="Wingdings" panose="05000000000000000000" pitchFamily="2" charset="2"/>
              <a:buNone/>
              <a:defRPr/>
            </a:pPr>
            <a:r>
              <a:rPr lang="pl-PL" b="1" dirty="0">
                <a:latin typeface="Cambria" panose="02040503050406030204" pitchFamily="18" charset="0"/>
                <a:ea typeface="Cambria" panose="02040503050406030204" pitchFamily="18" charset="0"/>
              </a:rPr>
              <a:t>Identyfikuje swoją służbę okrzykiem: </a:t>
            </a:r>
          </a:p>
          <a:p>
            <a:pPr marL="514350" indent="-514350" algn="ctr">
              <a:buFont typeface="Wingdings" panose="05000000000000000000" pitchFamily="2" charset="2"/>
              <a:buAutoNum type="arabicPeriod"/>
              <a:defRPr/>
            </a:pPr>
            <a:endParaRPr lang="pl-PL" b="1" dirty="0">
              <a:latin typeface="Cambria" panose="02040503050406030204" pitchFamily="18" charset="0"/>
              <a:ea typeface="Cambria" panose="02040503050406030204" pitchFamily="18" charset="0"/>
            </a:endParaRPr>
          </a:p>
          <a:p>
            <a:pPr marL="514350" indent="-514350" algn="ctr">
              <a:buFont typeface="Wingdings" panose="05000000000000000000" pitchFamily="2" charset="2"/>
              <a:buNone/>
              <a:defRPr/>
            </a:pPr>
            <a:r>
              <a:rPr lang="pl-PL" b="1" dirty="0">
                <a:latin typeface="Cambria" panose="02040503050406030204" pitchFamily="18" charset="0"/>
                <a:ea typeface="Cambria" panose="02040503050406030204" pitchFamily="18" charset="0"/>
              </a:rPr>
              <a:t>„POLICJA!”</a:t>
            </a:r>
            <a:endParaRPr lang="pl-PL" b="1" u="sng" dirty="0">
              <a:latin typeface="Cambria" panose="02040503050406030204" pitchFamily="18" charset="0"/>
              <a:ea typeface="Cambria" panose="020405030504060302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PRZED UŻYCIEM BRONI PALNEJ</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20000"/>
          </a:bodyPr>
          <a:lstStyle/>
          <a:p>
            <a:pPr marL="0" indent="0" algn="just">
              <a:lnSpc>
                <a:spcPct val="150000"/>
              </a:lnSpc>
              <a:buClrTx/>
              <a:buSzPct val="80000"/>
              <a:buFont typeface="Wingdings" panose="05000000000000000000" pitchFamily="2" charset="2"/>
              <a:buNone/>
              <a:defRPr/>
            </a:pPr>
            <a:r>
              <a:rPr lang="pl-PL" b="1" dirty="0">
                <a:latin typeface="Cambria" panose="02040503050406030204" pitchFamily="18" charset="0"/>
                <a:ea typeface="Cambria" panose="02040503050406030204" pitchFamily="18" charset="0"/>
              </a:rPr>
              <a:t>Wzywa osobę do zachowania zgodnego z prawem,  a w szczególności do: </a:t>
            </a:r>
          </a:p>
          <a:p>
            <a:pPr marL="179705" indent="-179705" algn="just">
              <a:lnSpc>
                <a:spcPct val="150000"/>
              </a:lnSpc>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 </a:t>
            </a:r>
            <a:r>
              <a:rPr lang="pl-PL" dirty="0">
                <a:latin typeface="Cambria" panose="02040503050406030204" pitchFamily="18" charset="0"/>
                <a:ea typeface="Cambria" panose="02040503050406030204" pitchFamily="18" charset="0"/>
              </a:rPr>
              <a:t>natychmiastowego porzucenia broni lub innego niebezpiecznego przedmiotu, którego użycie może zagrozić życiu, zdrowiu lub wolności policjanta lub innej osoby,</a:t>
            </a:r>
          </a:p>
          <a:p>
            <a:pPr marL="0" indent="0" algn="just">
              <a:lnSpc>
                <a:spcPct val="150000"/>
              </a:lnSpc>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 zaniechania ucieczki,</a:t>
            </a:r>
          </a:p>
          <a:p>
            <a:pPr marL="0" indent="0" algn="just">
              <a:lnSpc>
                <a:spcPct val="150000"/>
              </a:lnSpc>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 odstąpienia od użycia przemocy.</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lstStyle/>
          <a:p>
            <a:pPr marL="0" indent="0" algn="just">
              <a:lnSpc>
                <a:spcPct val="150000"/>
              </a:lnSpc>
              <a:buClrTx/>
              <a:buSzPct val="80000"/>
              <a:buFont typeface="Wingdings" panose="05000000000000000000" pitchFamily="2" charset="2"/>
              <a:buNone/>
              <a:defRPr/>
            </a:pPr>
            <a:r>
              <a:rPr lang="pl-PL" b="1" dirty="0">
                <a:latin typeface="Cambria" panose="02040503050406030204" pitchFamily="18" charset="0"/>
                <a:ea typeface="Cambria" panose="02040503050406030204" pitchFamily="18" charset="0"/>
              </a:rPr>
              <a:t>W przypadku niepodporządkowania się powyższym wezwaniom policjant uprzedza o użyciu broni palnej okrzykiem: </a:t>
            </a:r>
            <a:r>
              <a:rPr lang="pl-PL" b="1" u="sng" dirty="0">
                <a:latin typeface="Cambria" panose="02040503050406030204" pitchFamily="18" charset="0"/>
                <a:ea typeface="Cambria" panose="02040503050406030204" pitchFamily="18" charset="0"/>
              </a:rPr>
              <a:t>„STÓJ, BO STRZELAM!”, </a:t>
            </a:r>
            <a:endParaRPr lang="pl-PL" b="1" dirty="0">
              <a:latin typeface="Cambria" panose="02040503050406030204" pitchFamily="18" charset="0"/>
              <a:ea typeface="Cambria" panose="02040503050406030204" pitchFamily="18" charset="0"/>
            </a:endParaRPr>
          </a:p>
          <a:p>
            <a:pPr marL="0" indent="0" algn="just">
              <a:lnSpc>
                <a:spcPct val="150000"/>
              </a:lnSpc>
              <a:buClrTx/>
              <a:buSzPct val="80000"/>
              <a:buFont typeface="Wingdings" panose="05000000000000000000" pitchFamily="2" charset="2"/>
              <a:buNone/>
              <a:defRPr/>
            </a:pPr>
            <a:r>
              <a:rPr lang="pl-PL" dirty="0">
                <a:latin typeface="Cambria" panose="02040503050406030204" pitchFamily="18" charset="0"/>
                <a:ea typeface="Cambria" panose="02040503050406030204" pitchFamily="18" charset="0"/>
              </a:rPr>
              <a:t>a jeżeli wezwanie to okaże się nieskuteczne, </a:t>
            </a:r>
          </a:p>
          <a:p>
            <a:pPr marL="0" indent="0" algn="just">
              <a:lnSpc>
                <a:spcPct val="150000"/>
              </a:lnSpc>
              <a:buClrTx/>
              <a:buSzPct val="80000"/>
              <a:buFont typeface="Wingdings" panose="05000000000000000000" pitchFamily="2" charset="2"/>
              <a:buNone/>
              <a:defRPr/>
            </a:pPr>
            <a:r>
              <a:rPr lang="pl-PL" b="1" dirty="0">
                <a:latin typeface="Cambria" panose="02040503050406030204" pitchFamily="18" charset="0"/>
                <a:ea typeface="Cambria" panose="02040503050406030204" pitchFamily="18" charset="0"/>
              </a:rPr>
              <a:t>oddaje </a:t>
            </a:r>
            <a:r>
              <a:rPr lang="pl-PL" b="1" u="sng" dirty="0">
                <a:latin typeface="Cambria" panose="02040503050406030204" pitchFamily="18" charset="0"/>
                <a:ea typeface="Cambria" panose="02040503050406030204" pitchFamily="18" charset="0"/>
              </a:rPr>
              <a:t>STRZAŁ OSTRZEGAWCZY </a:t>
            </a:r>
            <a:r>
              <a:rPr lang="pl-PL" b="1" dirty="0">
                <a:latin typeface="Cambria" panose="02040503050406030204" pitchFamily="18" charset="0"/>
                <a:ea typeface="Cambria" panose="02040503050406030204" pitchFamily="18" charset="0"/>
              </a:rPr>
              <a:t>w bezpiecznym kierunku</a:t>
            </a:r>
            <a:r>
              <a:rPr lang="pl-PL" dirty="0">
                <a:latin typeface="Cambria" panose="02040503050406030204" pitchFamily="18" charset="0"/>
                <a:ea typeface="Cambria" panose="02040503050406030204" pitchFamily="18" charset="0"/>
              </a:rPr>
              <a:t>.</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a:buFont typeface="Wingdings" panose="05000000000000000000" pitchFamily="2" charset="2"/>
              <a:buNone/>
              <a:defRPr/>
            </a:pPr>
            <a:r>
              <a:rPr lang="pl-PL" b="1" u="sng" dirty="0">
                <a:latin typeface="Cambria" panose="02040503050406030204" pitchFamily="18" charset="0"/>
                <a:ea typeface="Cambria" panose="02040503050406030204" pitchFamily="18" charset="0"/>
              </a:rPr>
              <a:t>Procedura  skrócona przed użyciem broni palnej</a:t>
            </a:r>
          </a:p>
          <a:p>
            <a:pPr>
              <a:buFont typeface="Wingdings" panose="05000000000000000000" pitchFamily="2" charset="2"/>
              <a:buNone/>
              <a:defRPr/>
            </a:pPr>
            <a:endParaRPr lang="pl-PL" b="1" u="sng" dirty="0">
              <a:latin typeface="Cambria" panose="02040503050406030204" pitchFamily="18" charset="0"/>
              <a:ea typeface="Cambria" panose="02040503050406030204" pitchFamily="18" charset="0"/>
            </a:endParaRPr>
          </a:p>
          <a:p>
            <a:pPr marL="0" indent="0" algn="just">
              <a:lnSpc>
                <a:spcPct val="150000"/>
              </a:lnSpc>
              <a:buFont typeface="Wingdings" panose="05000000000000000000" pitchFamily="2" charset="2"/>
              <a:buNone/>
              <a:defRPr/>
            </a:pPr>
            <a:r>
              <a:rPr lang="pl-PL" dirty="0">
                <a:latin typeface="Cambria" panose="02040503050406030204" pitchFamily="18" charset="0"/>
                <a:ea typeface="Cambria" panose="02040503050406030204" pitchFamily="18" charset="0"/>
              </a:rPr>
              <a:t>Od procedury </a:t>
            </a:r>
            <a:r>
              <a:rPr lang="pl-PL" u="sng" dirty="0">
                <a:latin typeface="Cambria" panose="02040503050406030204" pitchFamily="18" charset="0"/>
                <a:ea typeface="Cambria" panose="02040503050406030204" pitchFamily="18" charset="0"/>
              </a:rPr>
              <a:t>pełnej</a:t>
            </a:r>
            <a:r>
              <a:rPr lang="pl-PL" dirty="0">
                <a:latin typeface="Cambria" panose="02040503050406030204" pitchFamily="18" charset="0"/>
                <a:ea typeface="Cambria" panose="02040503050406030204" pitchFamily="18" charset="0"/>
              </a:rPr>
              <a:t> lub jej poszczególnych </a:t>
            </a:r>
            <a:r>
              <a:rPr lang="pl-PL" u="sng" dirty="0">
                <a:latin typeface="Cambria" panose="02040503050406030204" pitchFamily="18" charset="0"/>
                <a:ea typeface="Cambria" panose="02040503050406030204" pitchFamily="18" charset="0"/>
              </a:rPr>
              <a:t>elementów</a:t>
            </a:r>
            <a:r>
              <a:rPr lang="pl-PL" dirty="0">
                <a:latin typeface="Cambria" panose="02040503050406030204" pitchFamily="18" charset="0"/>
                <a:ea typeface="Cambria" panose="02040503050406030204" pitchFamily="18" charset="0"/>
              </a:rPr>
              <a:t>,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szczególności od </a:t>
            </a:r>
            <a:r>
              <a:rPr lang="pl-PL" u="sng" dirty="0">
                <a:latin typeface="Cambria" panose="02040503050406030204" pitchFamily="18" charset="0"/>
                <a:ea typeface="Cambria" panose="02040503050406030204" pitchFamily="18" charset="0"/>
              </a:rPr>
              <a:t>oddania strzału ostrzegawczego</a:t>
            </a:r>
            <a:r>
              <a:rPr lang="pl-PL" dirty="0">
                <a:latin typeface="Cambria" panose="02040503050406030204" pitchFamily="18" charset="0"/>
                <a:ea typeface="Cambria" panose="02040503050406030204" pitchFamily="18" charset="0"/>
              </a:rPr>
              <a:t>, można odstąpić, </a:t>
            </a:r>
            <a:r>
              <a:rPr lang="pl-PL" b="1" dirty="0">
                <a:latin typeface="Cambria" panose="02040503050406030204" pitchFamily="18" charset="0"/>
                <a:ea typeface="Cambria" panose="02040503050406030204" pitchFamily="18" charset="0"/>
              </a:rPr>
              <a:t>jeżeli</a:t>
            </a:r>
            <a:br>
              <a:rPr lang="pl-PL" b="1" dirty="0">
                <a:latin typeface="Cambria" panose="02040503050406030204" pitchFamily="18" charset="0"/>
                <a:ea typeface="Cambria" panose="02040503050406030204" pitchFamily="18" charset="0"/>
              </a:rPr>
            </a:br>
            <a:r>
              <a:rPr lang="pl-PL" b="1" dirty="0">
                <a:latin typeface="Cambria" panose="02040503050406030204" pitchFamily="18" charset="0"/>
                <a:ea typeface="Cambria" panose="02040503050406030204" pitchFamily="18" charset="0"/>
              </a:rPr>
              <a:t>ich zrealizowanie groziłoby bezpośrednim niebezpieczeństwem dla życia lub zdrowia policjanta lub innej osoby.</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a:bodyPr>
          <a:lstStyle/>
          <a:p>
            <a:pPr marL="0" indent="0" algn="ctr">
              <a:buNone/>
            </a:pPr>
            <a:r>
              <a:rPr lang="pl-PL" b="1" dirty="0">
                <a:latin typeface="Cambria" panose="02040503050406030204" pitchFamily="18" charset="0"/>
                <a:ea typeface="Cambria" panose="02040503050406030204" pitchFamily="18" charset="0"/>
              </a:rPr>
              <a:t>Procedura  skrócona przed użyciem broni palnej </a:t>
            </a:r>
          </a:p>
          <a:p>
            <a:pPr marL="514350" indent="-514350" algn="ctr"/>
            <a:endParaRPr lang="pl-PL" dirty="0">
              <a:latin typeface="Cambria" panose="02040503050406030204" pitchFamily="18" charset="0"/>
              <a:ea typeface="Cambria" panose="02040503050406030204" pitchFamily="18" charset="0"/>
            </a:endParaRPr>
          </a:p>
          <a:p>
            <a:pPr marL="0" indent="0" algn="just">
              <a:lnSpc>
                <a:spcPct val="150000"/>
              </a:lnSpc>
              <a:buNone/>
            </a:pPr>
            <a:r>
              <a:rPr lang="pl-PL" dirty="0">
                <a:latin typeface="Cambria" panose="02040503050406030204" pitchFamily="18" charset="0"/>
                <a:ea typeface="Cambria" panose="02040503050406030204" pitchFamily="18" charset="0"/>
              </a:rPr>
              <a:t>jest to niezbędne dla zapobieżenia wystąpieniu zdarzenia o charakterze terrorystycznym, o którym mowa </a:t>
            </a:r>
            <a:r>
              <a:rPr lang="pl-PL" dirty="0">
                <a:solidFill>
                  <a:schemeClr val="tx1"/>
                </a:solidFill>
                <a:latin typeface="Cambria" panose="02040503050406030204" pitchFamily="18" charset="0"/>
                <a:ea typeface="Cambria" panose="02040503050406030204" pitchFamily="18" charset="0"/>
              </a:rPr>
              <a:t>w art. 2 pkt 7 ustawy z dnia 10 czerwca</a:t>
            </a:r>
            <a:br>
              <a:rPr lang="pl-PL" dirty="0">
                <a:solidFill>
                  <a:schemeClr val="tx1"/>
                </a:solidFill>
                <a:latin typeface="Cambria" panose="02040503050406030204" pitchFamily="18" charset="0"/>
                <a:ea typeface="Cambria" panose="02040503050406030204" pitchFamily="18" charset="0"/>
              </a:rPr>
            </a:br>
            <a:r>
              <a:rPr lang="pl-PL" dirty="0">
                <a:solidFill>
                  <a:schemeClr val="tx1"/>
                </a:solidFill>
                <a:latin typeface="Cambria" panose="02040503050406030204" pitchFamily="18" charset="0"/>
                <a:ea typeface="Cambria" panose="02040503050406030204" pitchFamily="18" charset="0"/>
              </a:rPr>
              <a:t>2016 r. o działaniach antyterrorystycznych (Dz. U. z 2025 r. poz. 194), </a:t>
            </a:r>
            <a:r>
              <a:rPr lang="pl-PL" dirty="0">
                <a:latin typeface="Cambria" panose="02040503050406030204" pitchFamily="18" charset="0"/>
                <a:ea typeface="Cambria" panose="02040503050406030204" pitchFamily="18" charset="0"/>
              </a:rPr>
              <a:t>a inne środki ze względu na okoliczności mogłyby okazać się niewystarczające.</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10000"/>
          </a:bodyPr>
          <a:lstStyle/>
          <a:p>
            <a:pPr marL="0" indent="0" algn="just">
              <a:lnSpc>
                <a:spcPct val="150000"/>
              </a:lnSpc>
              <a:buNone/>
              <a:tabLst>
                <a:tab pos="622300" algn="l"/>
              </a:tabLst>
              <a:defRPr/>
            </a:pPr>
            <a:r>
              <a:rPr lang="pl-PL" b="1" dirty="0">
                <a:latin typeface="Cambria" panose="02040503050406030204" pitchFamily="18" charset="0"/>
                <a:ea typeface="Cambria" panose="02040503050406030204" pitchFamily="18" charset="0"/>
              </a:rPr>
              <a:t>Procedura  skrócona przed użyciem broni palnej </a:t>
            </a:r>
          </a:p>
          <a:p>
            <a:pPr marL="0" indent="0" algn="just">
              <a:lnSpc>
                <a:spcPct val="150000"/>
              </a:lnSpc>
              <a:buFont typeface="Wingdings" panose="05000000000000000000" pitchFamily="2" charset="2"/>
              <a:buNone/>
              <a:tabLst>
                <a:tab pos="622300" algn="l"/>
              </a:tabLst>
              <a:defRPr/>
            </a:pPr>
            <a:r>
              <a:rPr lang="pl-PL" dirty="0">
                <a:latin typeface="Cambria" panose="02040503050406030204" pitchFamily="18" charset="0"/>
                <a:ea typeface="Cambria" panose="02040503050406030204" pitchFamily="18" charset="0"/>
              </a:rPr>
              <a:t>Przed rozpoczęciem konwoju lub doprowadzenia policjant uprzedza osobę pozbawioną wolności, w stosunku do której możliwe jest użycie broni palnej</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przypadku konieczności ujęcia lub udaremnienia ucieczki osoby zatrzymanej, tymczasowo aresztowanej lub odbywającej karę pozbawienia wolności, jeżeli:</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UŻYCIA Ś.P.B. – Art. 7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lnSpcReduction="10000"/>
          </a:bodyPr>
          <a:lstStyle/>
          <a:p>
            <a:pPr algn="just">
              <a:lnSpc>
                <a:spcPct val="130000"/>
              </a:lnSpc>
              <a:buFont typeface="Wingdings" panose="05000000000000000000" pitchFamily="2" charset="2"/>
              <a:buChar char="Ø"/>
              <a:defRPr/>
            </a:pPr>
            <a:r>
              <a:rPr lang="pl-PL" dirty="0">
                <a:solidFill>
                  <a:schemeClr val="tx1"/>
                </a:solidFill>
                <a:latin typeface="Cambria" panose="02040503050406030204" pitchFamily="18" charset="0"/>
                <a:ea typeface="Cambria" panose="02040503050406030204" pitchFamily="18" charset="0"/>
                <a:cs typeface="Times New Roman" panose="02020603050405020304" pitchFamily="18" charset="0"/>
              </a:rPr>
              <a:t>od użycia lub wykorzystania środków przymusu bezpośredniego lub broni palnej należy odstąpić, gdy cel ich użycia lub wykorzystania został osiągnięty.</a:t>
            </a:r>
          </a:p>
          <a:p>
            <a:pPr algn="just">
              <a:lnSpc>
                <a:spcPct val="130000"/>
              </a:lnSpc>
              <a:buFont typeface="Wingdings" panose="05000000000000000000" pitchFamily="2" charset="2"/>
              <a:buChar char="Ø"/>
              <a:defRPr/>
            </a:pPr>
            <a:r>
              <a:rPr lang="pl-PL" dirty="0">
                <a:latin typeface="Cambria" panose="02040503050406030204" pitchFamily="18" charset="0"/>
                <a:ea typeface="Cambria" panose="02040503050406030204" pitchFamily="18" charset="0"/>
                <a:cs typeface="Times New Roman" panose="02020603050405020304" pitchFamily="18" charset="0"/>
              </a:rPr>
              <a:t>środków przymusu bezpośredniego używa się lub wykorzystuje się je z zachowaniem szczególnej ostrożności, uwzględniając ich właściwości, które mogą stanowić zagrożenie życia lub zdrowia policjanta lub innej osoby.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59223"/>
            <a:ext cx="10515600" cy="3935007"/>
          </a:xfrm>
        </p:spPr>
        <p:txBody>
          <a:bodyPr/>
          <a:lstStyle/>
          <a:p>
            <a:pPr algn="just">
              <a:lnSpc>
                <a:spcPct val="150000"/>
              </a:lnSpc>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ucieczka tej osoby stwarza zagrożenie życia lub zdrowia policjanta lub innej osoby,</a:t>
            </a:r>
          </a:p>
          <a:p>
            <a:pPr algn="just">
              <a:lnSpc>
                <a:spcPct val="150000"/>
              </a:lnSpc>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istnieje uzasadnione podejrzenie, że osoba ta może użyć materiałów wybuchowych, broni palnej lub innego podobnie niebezpiecznego przedmiotu.</a:t>
            </a:r>
            <a:endParaRPr lang="pl-PL"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634482" y="2519263"/>
            <a:ext cx="10719318" cy="3816223"/>
          </a:xfrm>
        </p:spPr>
        <p:txBody>
          <a:bodyPr>
            <a:normAutofit fontScale="85000" lnSpcReduction="10000"/>
          </a:bodyPr>
          <a:lstStyle/>
          <a:p>
            <a:pPr marL="342900" lvl="1" algn="just">
              <a:lnSpc>
                <a:spcPct val="150000"/>
              </a:lnSpc>
              <a:buClrTx/>
              <a:buFont typeface="Wingdings" panose="05000000000000000000" pitchFamily="2" charset="2"/>
              <a:buChar char="Ø"/>
              <a:defRPr/>
            </a:pPr>
            <a:r>
              <a:rPr lang="pl-PL" sz="2600" dirty="0">
                <a:latin typeface="Cambria" panose="02040503050406030204" pitchFamily="18" charset="0"/>
                <a:ea typeface="Cambria" panose="02040503050406030204" pitchFamily="18" charset="0"/>
              </a:rPr>
              <a:t>pozbawienie wolności nastąpiło w związku z uzasadnionym podejrzeniem lub stwierdzeniem popełnienia przestępstwa, o którym mowa w: </a:t>
            </a:r>
          </a:p>
          <a:p>
            <a:pPr algn="just">
              <a:lnSpc>
                <a:spcPct val="150000"/>
              </a:lnSpc>
              <a:buClrTx/>
              <a:buSzPct val="80000"/>
              <a:buFont typeface="Cambria" panose="02040503050406030204" pitchFamily="18" charset="0"/>
              <a:buChar char="–"/>
              <a:defRPr/>
            </a:pPr>
            <a:r>
              <a:rPr lang="pl-PL" sz="2600" dirty="0">
                <a:latin typeface="Cambria" panose="02040503050406030204" pitchFamily="18" charset="0"/>
                <a:ea typeface="Cambria" panose="02040503050406030204" pitchFamily="18" charset="0"/>
              </a:rPr>
              <a:t>art. 115 § 20 (przestępstwo o charakterze terrorystycznym), art. 148 (zabójstwo), </a:t>
            </a:r>
          </a:p>
          <a:p>
            <a:pPr algn="just">
              <a:lnSpc>
                <a:spcPct val="150000"/>
              </a:lnSpc>
              <a:buClrTx/>
              <a:buSzPct val="80000"/>
              <a:buFont typeface="Cambria" panose="02040503050406030204" pitchFamily="18" charset="0"/>
              <a:buChar char="–"/>
              <a:defRPr/>
            </a:pPr>
            <a:r>
              <a:rPr lang="pl-PL" sz="2600" dirty="0">
                <a:latin typeface="Cambria" panose="02040503050406030204" pitchFamily="18" charset="0"/>
                <a:ea typeface="Cambria" panose="02040503050406030204" pitchFamily="18" charset="0"/>
              </a:rPr>
              <a:t>art. 156 § 1 (ciężkie uszkodzenie ciała), </a:t>
            </a:r>
          </a:p>
          <a:p>
            <a:pPr algn="just">
              <a:lnSpc>
                <a:spcPct val="150000"/>
              </a:lnSpc>
              <a:buClrTx/>
              <a:buSzPct val="80000"/>
              <a:buFont typeface="Cambria" panose="02040503050406030204" pitchFamily="18" charset="0"/>
              <a:buChar char="–"/>
              <a:defRPr/>
            </a:pPr>
            <a:r>
              <a:rPr lang="pl-PL" sz="2600" dirty="0">
                <a:latin typeface="Cambria" panose="02040503050406030204" pitchFamily="18" charset="0"/>
                <a:ea typeface="Cambria" panose="02040503050406030204" pitchFamily="18" charset="0"/>
              </a:rPr>
              <a:t>art.163–165 (sprowadzenie katastrofy, sprowadzenie niebezpieczeństwa katastrofy, sprowadzenie niebezpieczeństwa powszechnego).</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CZYNNOŚCI PRZED UŻYCIEM BRONI PALNEJ</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10000"/>
          </a:bodyPr>
          <a:lstStyle/>
          <a:p>
            <a:pPr algn="just">
              <a:lnSpc>
                <a:spcPct val="150000"/>
              </a:lnSpc>
              <a:buClrTx/>
              <a:buSzPct val="80000"/>
              <a:buFont typeface="Cambria" panose="02040503050406030204" pitchFamily="18" charset="0"/>
              <a:buChar char="–"/>
              <a:defRPr/>
            </a:pPr>
            <a:r>
              <a:rPr lang="pl-PL" dirty="0">
                <a:latin typeface="Cambria" panose="02040503050406030204" pitchFamily="18" charset="0"/>
                <a:ea typeface="Cambria" panose="02040503050406030204" pitchFamily="18" charset="0"/>
              </a:rPr>
              <a:t>art. 197 (zgwałcenie, doprowadzenie do innej czynności seksualnej), </a:t>
            </a:r>
          </a:p>
          <a:p>
            <a:pPr algn="just">
              <a:lnSpc>
                <a:spcPct val="150000"/>
              </a:lnSpc>
              <a:buClrTx/>
              <a:buSzPct val="80000"/>
              <a:buFont typeface="Cambria" panose="02040503050406030204" pitchFamily="18" charset="0"/>
              <a:buChar char="–"/>
              <a:defRPr/>
            </a:pPr>
            <a:r>
              <a:rPr lang="pl-PL" dirty="0">
                <a:latin typeface="Cambria" panose="02040503050406030204" pitchFamily="18" charset="0"/>
                <a:ea typeface="Cambria" panose="02040503050406030204" pitchFamily="18" charset="0"/>
              </a:rPr>
              <a:t>art. 252 (branie lub przetrzymywanie zakładnika),   </a:t>
            </a:r>
          </a:p>
          <a:p>
            <a:pPr algn="just">
              <a:lnSpc>
                <a:spcPct val="150000"/>
              </a:lnSpc>
              <a:buClrTx/>
              <a:buSzPct val="80000"/>
              <a:buFont typeface="Cambria" panose="02040503050406030204" pitchFamily="18" charset="0"/>
              <a:buChar char="–"/>
              <a:defRPr/>
            </a:pPr>
            <a:r>
              <a:rPr lang="pl-PL" dirty="0">
                <a:latin typeface="Cambria" panose="02040503050406030204" pitchFamily="18" charset="0"/>
                <a:ea typeface="Cambria" panose="02040503050406030204" pitchFamily="18" charset="0"/>
              </a:rPr>
              <a:t>art. 280–282 (rozbój, kradzież rozbójnicza, wymuszenie rozbójnicze) - ustawy z dnia 6 czerwca 1997 r.  Kodeks karny,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o możliwości użycia w stosunku do niej broni palnej </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w przypadku podjęcia przez nią próby ucieczki.</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91273"/>
            <a:ext cx="10515600" cy="4002834"/>
          </a:xfrm>
        </p:spPr>
        <p:txBody>
          <a:bodyPr>
            <a:normAutofit fontScale="92500" lnSpcReduction="20000"/>
          </a:bodyPr>
          <a:lstStyle/>
          <a:p>
            <a:pPr marL="0" indent="0" algn="just">
              <a:lnSpc>
                <a:spcPct val="150000"/>
              </a:lnSpc>
              <a:spcBef>
                <a:spcPts val="0"/>
              </a:spcBef>
              <a:buFont typeface="Wingdings" panose="05000000000000000000" pitchFamily="2" charset="2"/>
              <a:buNone/>
              <a:defRPr/>
            </a:pPr>
            <a:r>
              <a:rPr lang="pl-PL" dirty="0">
                <a:latin typeface="Cambria" panose="02040503050406030204" pitchFamily="18" charset="0"/>
                <a:ea typeface="Cambria" panose="02040503050406030204" pitchFamily="18" charset="0"/>
              </a:rPr>
              <a:t>W przypadku gdy w wyniku użycia lub wykorzystania broni palnej nastąpiło zranienie osoby lub wystąpiły inne widoczne objawy zagrożenia życia lub zdrowia tej osoby albo nastąpiła jej śmierć, zranienie albo śmierć zwierzęcia albo zniszczenie mienia, policjant:</a:t>
            </a:r>
          </a:p>
          <a:p>
            <a:pPr marL="269875" indent="-269875" algn="just">
              <a:lnSpc>
                <a:spcPct val="150000"/>
              </a:lnSpc>
              <a:spcBef>
                <a:spcPts val="0"/>
              </a:spcBef>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 zabezpiecza miejsce zdarzenia, także przed dostępem osób postronnych,</a:t>
            </a:r>
          </a:p>
          <a:p>
            <a:pPr marL="269875" indent="-269875" algn="just">
              <a:lnSpc>
                <a:spcPct val="150000"/>
              </a:lnSpc>
              <a:spcBef>
                <a:spcPts val="0"/>
              </a:spcBef>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ustala świadków zdarzenia,</a:t>
            </a:r>
          </a:p>
          <a:p>
            <a:pPr marL="269875" indent="-269875" algn="just">
              <a:lnSpc>
                <a:spcPct val="150000"/>
              </a:lnSpc>
              <a:spcBef>
                <a:spcPts val="0"/>
              </a:spcBef>
              <a:buClrTx/>
              <a:buSzPct val="80000"/>
              <a:buFont typeface="Wingdings" panose="05000000000000000000" pitchFamily="2" charset="2"/>
              <a:buChar char="Ø"/>
              <a:defRPr/>
            </a:pPr>
            <a:r>
              <a:rPr lang="pl-PL" b="1" dirty="0">
                <a:latin typeface="Cambria" panose="02040503050406030204" pitchFamily="18" charset="0"/>
                <a:ea typeface="Cambria" panose="02040503050406030204" pitchFamily="18" charset="0"/>
              </a:rPr>
              <a:t>powiadamia o zdarzeniu właściwego przełożonego lub osobę pełniącą służbę dyżurną.</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16629"/>
            <a:ext cx="10515600" cy="3834881"/>
          </a:xfrm>
        </p:spPr>
        <p:txBody>
          <a:bodyPr>
            <a:normAutofit fontScale="92500" lnSpcReduction="10000"/>
          </a:bodyPr>
          <a:lstStyle/>
          <a:p>
            <a:pPr marL="0" indent="0"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rPr>
              <a:t>Policjant może odstąpić od udzielenia pierwszej pomocy, </a:t>
            </a:r>
            <a:br>
              <a:rPr lang="pl-PL" b="1" dirty="0">
                <a:latin typeface="Cambria" panose="02040503050406030204" pitchFamily="18" charset="0"/>
                <a:ea typeface="Cambria" panose="02040503050406030204" pitchFamily="18" charset="0"/>
              </a:rPr>
            </a:br>
            <a:r>
              <a:rPr lang="pl-PL" b="1" dirty="0">
                <a:latin typeface="Cambria" panose="02040503050406030204" pitchFamily="18" charset="0"/>
                <a:ea typeface="Cambria" panose="02040503050406030204" pitchFamily="18" charset="0"/>
              </a:rPr>
              <a:t>w przypadku gdy zachodzi jedna z następujących okoliczności:</a:t>
            </a:r>
          </a:p>
          <a:p>
            <a:pPr marL="269875" indent="-269875" algn="just">
              <a:lnSpc>
                <a:spcPct val="150000"/>
              </a:lnSpc>
              <a:spcBef>
                <a:spcPts val="0"/>
              </a:spcBef>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tej pomocy może zagrozić życiu, zdrowiu lub   bezpieczeństwu policjanta lub innej osoby,</a:t>
            </a:r>
          </a:p>
          <a:p>
            <a:pPr marL="269875" indent="-269875" algn="just">
              <a:lnSpc>
                <a:spcPct val="150000"/>
              </a:lnSpc>
              <a:spcBef>
                <a:spcPts val="0"/>
              </a:spcBef>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tej pomocy spowodowałoby konieczność zaniechania przez policjanta czynności ochronnych wobec osób, ważnych obiektów, urządzeń lub obszarów lub w ramach konwoju lub doprowadzenia.</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35291"/>
            <a:ext cx="10515600" cy="3806890"/>
          </a:xfrm>
        </p:spPr>
        <p:txBody>
          <a:bodyPr>
            <a:normAutofit fontScale="85000" lnSpcReduction="10000"/>
          </a:bodyPr>
          <a:lstStyle/>
          <a:p>
            <a:pPr algn="just">
              <a:lnSpc>
                <a:spcPct val="16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udzielenie pomocy osobie poszkodowanej zostało zapewnione przez inne osoby</a:t>
            </a:r>
            <a:br>
              <a:rPr lang="pl-PL" dirty="0">
                <a:latin typeface="Cambria" panose="02040503050406030204" pitchFamily="18" charset="0"/>
                <a:ea typeface="Cambria" panose="02040503050406030204" pitchFamily="18" charset="0"/>
              </a:rPr>
            </a:br>
            <a:r>
              <a:rPr lang="pl-PL" dirty="0">
                <a:latin typeface="Cambria" panose="02040503050406030204" pitchFamily="18" charset="0"/>
                <a:ea typeface="Cambria" panose="02040503050406030204" pitchFamily="18" charset="0"/>
              </a:rPr>
              <a:t>lub podmioty zobowiązane do jej udzielenia,</a:t>
            </a:r>
          </a:p>
          <a:p>
            <a:pPr algn="just">
              <a:lnSpc>
                <a:spcPct val="160000"/>
              </a:lnSpc>
              <a:spcBef>
                <a:spcPts val="0"/>
              </a:spcBef>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policjant nie może odstąpić od zapewnienia udzielenia medycznych czynności ratunkowych kobiecie ciężarnej, wobec której użyto broni palnej,</a:t>
            </a:r>
          </a:p>
          <a:p>
            <a:pPr algn="just">
              <a:lnSpc>
                <a:spcPct val="160000"/>
              </a:lnSpc>
              <a:buClrTx/>
              <a:buFont typeface="Wingdings" panose="05000000000000000000" pitchFamily="2" charset="2"/>
              <a:buChar char="Ø"/>
              <a:defRPr/>
            </a:pPr>
            <a:r>
              <a:rPr lang="pl-PL" dirty="0">
                <a:latin typeface="Cambria" panose="02040503050406030204" pitchFamily="18" charset="0"/>
                <a:ea typeface="Cambria" panose="02040503050406030204" pitchFamily="18" charset="0"/>
              </a:rPr>
              <a:t>w przypadku odstąpienia od udzielenia pierwszej pomocy lub gdy osoba poszkodowana sprzeciwia się udzieleniu tej pomocy policjant zapewnia wezwanie kwalifikowanej pierwszej pomocy lub podmiotów świadczących medyczne czynności ratunkowe.</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25959"/>
            <a:ext cx="10515600" cy="4030825"/>
          </a:xfrm>
        </p:spPr>
        <p:txBody>
          <a:bodyPr>
            <a:normAutofit fontScale="85000" lnSpcReduction="20000"/>
          </a:bodyPr>
          <a:lstStyle/>
          <a:p>
            <a:pPr marL="0" indent="0" algn="just">
              <a:lnSpc>
                <a:spcPct val="150000"/>
              </a:lnSpc>
              <a:buFont typeface="Wingdings" panose="05000000000000000000" pitchFamily="2" charset="2"/>
              <a:buNone/>
              <a:defRPr/>
            </a:pPr>
            <a:r>
              <a:rPr lang="pl-PL" sz="3200" b="1" dirty="0">
                <a:latin typeface="Cambria" panose="02040503050406030204" pitchFamily="18" charset="0"/>
                <a:ea typeface="Cambria" panose="02040503050406030204" pitchFamily="18" charset="0"/>
              </a:rPr>
              <a:t>Od zabezpieczenia miejsca zdarzenia, także przed dostępem osób postronnych oraz ustalaniem świadków zdarzenia </a:t>
            </a:r>
            <a:r>
              <a:rPr lang="pl-PL" sz="3200" b="1" u="sng" dirty="0">
                <a:latin typeface="Cambria" panose="02040503050406030204" pitchFamily="18" charset="0"/>
                <a:ea typeface="Cambria" panose="02040503050406030204" pitchFamily="18" charset="0"/>
              </a:rPr>
              <a:t>można odstąpić</a:t>
            </a:r>
            <a:r>
              <a:rPr lang="pl-PL" sz="3200" b="1" dirty="0">
                <a:latin typeface="Cambria" panose="02040503050406030204" pitchFamily="18" charset="0"/>
                <a:ea typeface="Cambria" panose="02040503050406030204" pitchFamily="18" charset="0"/>
              </a:rPr>
              <a:t>, w przypadku gdy:</a:t>
            </a:r>
          </a:p>
          <a:p>
            <a:pPr marL="269875" indent="-269875" algn="just">
              <a:lnSpc>
                <a:spcPct val="150000"/>
              </a:lnSpc>
              <a:buClrTx/>
              <a:buSzPct val="80000"/>
              <a:buFont typeface="Wingdings" panose="05000000000000000000" pitchFamily="2" charset="2"/>
              <a:buChar char="Ø"/>
              <a:defRPr/>
            </a:pPr>
            <a:r>
              <a:rPr lang="pl-PL" sz="3200" b="1" dirty="0">
                <a:latin typeface="Cambria" panose="02040503050406030204" pitchFamily="18" charset="0"/>
                <a:ea typeface="Cambria" panose="02040503050406030204" pitchFamily="18" charset="0"/>
              </a:rPr>
              <a:t> </a:t>
            </a:r>
            <a:r>
              <a:rPr lang="pl-PL" dirty="0">
                <a:latin typeface="Cambria" panose="02040503050406030204" pitchFamily="18" charset="0"/>
                <a:ea typeface="Cambria" panose="02040503050406030204" pitchFamily="18" charset="0"/>
              </a:rPr>
              <a:t>zagroziłoby to życiu, zdrowiu lub bezpieczeństwu policjanta lub innej osoby,</a:t>
            </a:r>
          </a:p>
          <a:p>
            <a:pPr marL="269875" indent="-269875" algn="just">
              <a:lnSpc>
                <a:spcPct val="150000"/>
              </a:lnSpc>
              <a:buClrTx/>
              <a:buSzPct val="80000"/>
              <a:buFont typeface="Wingdings" panose="05000000000000000000" pitchFamily="2" charset="2"/>
              <a:buChar char="Ø"/>
              <a:defRPr/>
            </a:pPr>
            <a:r>
              <a:rPr lang="pl-PL" dirty="0">
                <a:latin typeface="Cambria" panose="02040503050406030204" pitchFamily="18" charset="0"/>
                <a:ea typeface="Cambria" panose="02040503050406030204" pitchFamily="18" charset="0"/>
              </a:rPr>
              <a:t>spowodowałoby to konieczność zaniechania przez  policjanta czynności ochronnych wobec osób, ważnych obiektów, urządzeń lub obszarów lub w ramach konwoju lub doprowadzenia do czasu ustania tego zagrożenia lub tej konieczności.</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3165231"/>
            <a:ext cx="10515600" cy="3011732"/>
          </a:xfrm>
        </p:spPr>
        <p:txBody>
          <a:bodyPr>
            <a:normAutofit/>
          </a:bodyPr>
          <a:lstStyle/>
          <a:p>
            <a:pPr marL="0" indent="0" algn="just">
              <a:buNone/>
            </a:pPr>
            <a:r>
              <a:rPr lang="pl-PL" sz="3600" b="1" dirty="0">
                <a:latin typeface="Cambria" panose="02040503050406030204" pitchFamily="18" charset="0"/>
                <a:ea typeface="Cambria" panose="02040503050406030204" pitchFamily="18" charset="0"/>
              </a:rPr>
              <a:t>O każdym przypadku użycia lub wykorzystania broni palnej policjant niezwłocznie powiadamia przełożonego lub osobę pełniącą służbę dyżurną.</a:t>
            </a:r>
          </a:p>
          <a:p>
            <a:pPr marL="0" indent="0">
              <a:buNone/>
            </a:pPr>
            <a:endParaRPr lang="pl-PL" sz="3600" dirty="0">
              <a:latin typeface="Cambria" panose="02040503050406030204" pitchFamily="18" charset="0"/>
              <a:ea typeface="Cambria" panose="020405030504060302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CZYNNOŚCI PO UŻYCIU LUB WYKORZYSTANIU BRONI PALNEJ</a:t>
            </a: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91273"/>
            <a:ext cx="10515600" cy="3834882"/>
          </a:xfrm>
        </p:spPr>
        <p:txBody>
          <a:bodyPr>
            <a:normAutofit lnSpcReduction="10000"/>
          </a:bodyPr>
          <a:lstStyle/>
          <a:p>
            <a:pPr marL="0" indent="0"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rPr>
              <a:t>Pomoc prawna i  psychologiczna dla funkcjonariusza policji  </a:t>
            </a:r>
            <a:br>
              <a:rPr lang="pl-PL" b="1" dirty="0">
                <a:latin typeface="Cambria" panose="02040503050406030204" pitchFamily="18" charset="0"/>
                <a:ea typeface="Cambria" panose="02040503050406030204" pitchFamily="18" charset="0"/>
              </a:rPr>
            </a:br>
            <a:r>
              <a:rPr lang="pl-PL" b="1" dirty="0">
                <a:latin typeface="Cambria" panose="02040503050406030204" pitchFamily="18" charset="0"/>
                <a:ea typeface="Cambria" panose="02040503050406030204" pitchFamily="18" charset="0"/>
              </a:rPr>
              <a:t>po użyciu lub wykorzystaniu  broni palnej:</a:t>
            </a:r>
          </a:p>
          <a:p>
            <a:pPr marL="0" indent="0" algn="just">
              <a:lnSpc>
                <a:spcPct val="150000"/>
              </a:lnSpc>
              <a:spcBef>
                <a:spcPts val="0"/>
              </a:spcBef>
              <a:buFont typeface="Wingdings" panose="05000000000000000000" pitchFamily="2" charset="2"/>
              <a:buNone/>
              <a:defRPr/>
            </a:pPr>
            <a:r>
              <a:rPr lang="pl-PL" dirty="0">
                <a:latin typeface="Cambria" panose="02040503050406030204" pitchFamily="18" charset="0"/>
                <a:ea typeface="Cambria" panose="02040503050406030204" pitchFamily="18" charset="0"/>
                <a:cs typeface="Times New Roman" panose="02020603050405020304" pitchFamily="18" charset="0"/>
              </a:rPr>
              <a:t>w</a:t>
            </a:r>
            <a:r>
              <a:rPr lang="pl-PL" dirty="0">
                <a:latin typeface="Cambria" panose="02040503050406030204" pitchFamily="18" charset="0"/>
                <a:ea typeface="Cambria" panose="02040503050406030204" pitchFamily="18" charset="0"/>
              </a:rPr>
              <a:t> przypadku gdy w wyniku użycia lub wykorzystania broni palnej nastąpiła śmierć osoby bądź nastąpiło zranienie osoby w wyniku użycia lub wykorzystania broni palnej, właściwy przełożony lub osoba pełniąca służbę dyżurną niezwłocznie zapewniają policjantowi niezbędną pomoc, w szczególności psychologiczną lub prawną.</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BRONI PALNEJ – Art. 45</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47257"/>
            <a:ext cx="10515600" cy="3517642"/>
          </a:xfrm>
        </p:spPr>
        <p:txBody>
          <a:bodyPr>
            <a:normAutofit fontScale="85000" lnSpcReduction="10000"/>
          </a:bodyPr>
          <a:lstStyle/>
          <a:p>
            <a:pPr algn="ctr">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1 przypadek </a:t>
            </a:r>
          </a:p>
          <a:p>
            <a:pPr algn="ctr">
              <a:buFont typeface="Wingdings" panose="05000000000000000000" pitchFamily="2" charset="2"/>
              <a:buNone/>
              <a:defRPr/>
            </a:pPr>
            <a:endParaRPr lang="pl-PL" b="1"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50000"/>
              </a:lnSpc>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konieczność odparcia bezpośredniego, bezprawnego zamachu na:</a:t>
            </a:r>
          </a:p>
          <a:p>
            <a:pPr algn="just">
              <a:lnSpc>
                <a:spcPct val="150000"/>
              </a:lnSpc>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a) życie, zdrowie lub wolność Policjanta lub innej osoby albo konieczność przeciwdziałania czynnościom zmierzającym bezpośrednio do takiego zamachu,</a:t>
            </a:r>
          </a:p>
          <a:p>
            <a:pPr algn="just">
              <a:lnSpc>
                <a:spcPct val="150000"/>
              </a:lnSpc>
              <a:buNone/>
              <a:defRPr/>
            </a:pPr>
            <a:r>
              <a:rPr lang="pl-PL" b="1" dirty="0">
                <a:latin typeface="Cambria" panose="02040503050406030204" pitchFamily="18" charset="0"/>
                <a:ea typeface="Cambria" panose="02040503050406030204" pitchFamily="18" charset="0"/>
                <a:cs typeface="Times New Roman" panose="02020603050405020304" pitchFamily="18" charset="0"/>
              </a:rPr>
              <a:t>b) ważne obiekty, urządzenia lub obszary albo konieczność przeciwdziałania czynnościom zmierzającym bezpośrednio do takiego zamachu,</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ZASADY </a:t>
            </a:r>
            <a:r>
              <a:rPr lang="pl-PL" altLang="pl-PL" b="1" dirty="0">
                <a:solidFill>
                  <a:schemeClr val="tx1"/>
                </a:solidFill>
                <a:latin typeface="Cambria" panose="02040503050406030204" pitchFamily="18" charset="0"/>
                <a:ea typeface="Cambria" panose="02040503050406030204" pitchFamily="18" charset="0"/>
              </a:rPr>
              <a:t>UŻYCIA Ś.P.B. </a:t>
            </a:r>
            <a:r>
              <a:rPr lang="pl-PL" altLang="pl-PL" b="1" dirty="0">
                <a:latin typeface="Cambria" panose="02040503050406030204" pitchFamily="18" charset="0"/>
                <a:ea typeface="Cambria" panose="02040503050406030204" pitchFamily="18" charset="0"/>
              </a:rPr>
              <a:t>– Art. 7  </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a:bodyPr>
          <a:lstStyle/>
          <a:p>
            <a:pPr algn="just">
              <a:lnSpc>
                <a:spcPct val="130000"/>
              </a:lnSpc>
              <a:buFont typeface="Wingdings" panose="05000000000000000000" pitchFamily="2" charset="2"/>
              <a:buChar char="Ø"/>
              <a:defRPr/>
            </a:pPr>
            <a:r>
              <a:rPr lang="pl-PL" dirty="0">
                <a:solidFill>
                  <a:schemeClr val="tx1"/>
                </a:solidFill>
                <a:latin typeface="Cambria" panose="02040503050406030204" pitchFamily="18" charset="0"/>
                <a:ea typeface="Cambria" panose="02040503050406030204" pitchFamily="18" charset="0"/>
                <a:cs typeface="Times New Roman" panose="02020603050405020304" pitchFamily="18" charset="0"/>
              </a:rPr>
              <a:t>podejmując decyzję o użyciu lub wykorzystaniu broni palnej, należy postępować ze szczególną rozwagą i traktować jej użycie jako środek ostateczny.</a:t>
            </a:r>
          </a:p>
        </p:txBody>
      </p:sp>
    </p:spTree>
    <p:extLst>
      <p:ext uri="{BB962C8B-B14F-4D97-AF65-F5344CB8AC3E}">
        <p14:creationId xmlns:p14="http://schemas.microsoft.com/office/powerpoint/2010/main" val="3072087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b="1" dirty="0">
                <a:latin typeface="Cambria" panose="02040503050406030204" pitchFamily="18" charset="0"/>
                <a:ea typeface="Cambria" panose="02040503050406030204" pitchFamily="18" charset="0"/>
              </a:rPr>
              <a:t>PRZYPADKI UŻYCIA  BRONI PALNEJ – Art. 45</a:t>
            </a:r>
            <a:br>
              <a:rPr lang="pl-PL" altLang="pl-PL" b="1" dirty="0">
                <a:latin typeface="Cambria" panose="02040503050406030204" pitchFamily="18" charset="0"/>
                <a:ea typeface="Cambria" panose="02040503050406030204" pitchFamily="18" charset="0"/>
              </a:rPr>
            </a:br>
            <a:endParaRPr lang="pl-PL"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00604"/>
            <a:ext cx="10515600" cy="3526972"/>
          </a:xfrm>
        </p:spPr>
        <p:txBody>
          <a:bodyPr>
            <a:normAutofit fontScale="92500"/>
          </a:bodyPr>
          <a:lstStyle/>
          <a:p>
            <a:pPr algn="ctr">
              <a:buFont typeface="Wingdings" panose="05000000000000000000" pitchFamily="2" charset="2"/>
              <a:buNone/>
              <a:defRPr/>
            </a:pPr>
            <a:r>
              <a:rPr lang="pl-PL" sz="3200" b="1" u="sng" dirty="0">
                <a:latin typeface="Cambria" panose="02040503050406030204" pitchFamily="18" charset="0"/>
                <a:ea typeface="Cambria" panose="02040503050406030204" pitchFamily="18" charset="0"/>
                <a:cs typeface="Times New Roman" panose="02020603050405020304" pitchFamily="18" charset="0"/>
              </a:rPr>
              <a:t>1 przypadek  - c.d.</a:t>
            </a:r>
          </a:p>
          <a:p>
            <a:pPr>
              <a:buFont typeface="Wingdings" panose="05000000000000000000" pitchFamily="2" charset="2"/>
              <a:buNone/>
              <a:defRPr/>
            </a:pPr>
            <a:endParaRPr lang="pl-PL" sz="1000" b="1" dirty="0">
              <a:latin typeface="Cambria" panose="02040503050406030204" pitchFamily="18" charset="0"/>
              <a:ea typeface="Cambria" panose="02040503050406030204" pitchFamily="18" charset="0"/>
              <a:cs typeface="Times New Roman" panose="02020603050405020304" pitchFamily="18" charset="0"/>
            </a:endParaRPr>
          </a:p>
          <a:p>
            <a:pPr marL="0" indent="0"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konieczność odparcia bezpośredniego, bezprawnego zamachu na:</a:t>
            </a:r>
          </a:p>
          <a:p>
            <a:pPr marL="539750" indent="-539750"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c) mienie, który stwarza jednocześnie bezpośrednie zagrożenie życia, zdrowia lub wolności Policjanta lub innej osoby, albo konieczność przeciwdziałania czynnościom zmierzającym bezpośrednio do takiego zamachu,</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97D4DA-382A-3177-C16C-93D9EC2D55E7}"/>
              </a:ext>
            </a:extLst>
          </p:cNvPr>
          <p:cNvSpPr>
            <a:spLocks noGrp="1"/>
          </p:cNvSpPr>
          <p:nvPr>
            <p:ph type="title"/>
          </p:nvPr>
        </p:nvSpPr>
        <p:spPr/>
        <p:txBody>
          <a:bodyPr>
            <a:normAutofit fontScale="90000"/>
          </a:bodyPr>
          <a:lstStyle/>
          <a:p>
            <a:r>
              <a:rPr lang="pl-PL" altLang="pl-PL" b="1" dirty="0">
                <a:latin typeface="Cambria" panose="02040503050406030204" pitchFamily="18" charset="0"/>
                <a:ea typeface="Cambria" panose="02040503050406030204" pitchFamily="18" charset="0"/>
              </a:rPr>
              <a:t>PRZYPADKI UŻYCIA  BRONI PALNEJ – Art. 45</a:t>
            </a:r>
            <a:endParaRPr lang="pl-PL" dirty="0"/>
          </a:p>
        </p:txBody>
      </p:sp>
      <p:sp>
        <p:nvSpPr>
          <p:cNvPr id="3" name="Symbol zastępczy zawartości 2">
            <a:extLst>
              <a:ext uri="{FF2B5EF4-FFF2-40B4-BE49-F238E27FC236}">
                <a16:creationId xmlns:a16="http://schemas.microsoft.com/office/drawing/2014/main" id="{5DA2B28D-CE93-4928-EA37-93C02585080C}"/>
              </a:ext>
            </a:extLst>
          </p:cNvPr>
          <p:cNvSpPr>
            <a:spLocks noGrp="1"/>
          </p:cNvSpPr>
          <p:nvPr>
            <p:ph idx="1"/>
          </p:nvPr>
        </p:nvSpPr>
        <p:spPr/>
        <p:txBody>
          <a:bodyPr>
            <a:normAutofit fontScale="25000" lnSpcReduction="20000"/>
          </a:bodyPr>
          <a:lstStyle/>
          <a:p>
            <a:pPr algn="ctr">
              <a:buFont typeface="Wingdings" panose="05000000000000000000" pitchFamily="2" charset="2"/>
              <a:buNone/>
              <a:defRPr/>
            </a:pPr>
            <a:r>
              <a:rPr lang="pl-PL" sz="8000" b="1" u="sng" dirty="0">
                <a:latin typeface="Cambria" panose="02040503050406030204" pitchFamily="18" charset="0"/>
                <a:ea typeface="Cambria" panose="02040503050406030204" pitchFamily="18" charset="0"/>
                <a:cs typeface="Times New Roman" panose="02020603050405020304" pitchFamily="18" charset="0"/>
              </a:rPr>
              <a:t>1 przypadek  - c.d.</a:t>
            </a:r>
          </a:p>
          <a:p>
            <a:pPr>
              <a:buFont typeface="Wingdings" panose="05000000000000000000" pitchFamily="2" charset="2"/>
              <a:buNone/>
              <a:defRPr/>
            </a:pPr>
            <a:endParaRPr lang="pl-PL" sz="800" b="1" dirty="0">
              <a:latin typeface="Cambria" panose="02040503050406030204" pitchFamily="18" charset="0"/>
              <a:ea typeface="Cambria" panose="02040503050406030204" pitchFamily="18" charset="0"/>
              <a:cs typeface="Times New Roman" panose="02020603050405020304" pitchFamily="18" charset="0"/>
            </a:endParaRPr>
          </a:p>
          <a:p>
            <a:pPr marL="539750" indent="-539750" algn="just">
              <a:lnSpc>
                <a:spcPct val="150000"/>
              </a:lnSpc>
              <a:spcBef>
                <a:spcPts val="0"/>
              </a:spcBef>
              <a:buFont typeface="Wingdings" panose="05000000000000000000" pitchFamily="2" charset="2"/>
              <a:buNone/>
              <a:defRPr/>
            </a:pPr>
            <a:r>
              <a:rPr lang="pl-PL" sz="80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a:t>
            </a:r>
            <a:r>
              <a:rPr lang="pl-PL" sz="8000" b="1" dirty="0">
                <a:latin typeface="Cambria" panose="02040503050406030204" pitchFamily="18" charset="0"/>
                <a:ea typeface="Cambria" panose="02040503050406030204" pitchFamily="18" charset="0"/>
              </a:rPr>
              <a:t>nienaruszalność granicy państwowej przez osobę, która wymusza przekroczenie granicy państwowej przy użyciu pojazdu, broni palnej lub innego niebezpiecznego przedmiotu albo działa w inny sposób bezpośrednio zagrażający życiu, zdrowiu lub wolności uprawnionego lub innej osoby lub wspólnie z inną osobą, która posługuje się taką bronią, przedmiotem lub sposobem,</a:t>
            </a:r>
          </a:p>
          <a:p>
            <a:pPr marL="539750" indent="-539750" algn="just">
              <a:lnSpc>
                <a:spcPct val="150000"/>
              </a:lnSpc>
              <a:spcBef>
                <a:spcPts val="0"/>
              </a:spcBef>
              <a:buFont typeface="Wingdings" panose="05000000000000000000" pitchFamily="2" charset="2"/>
              <a:buNone/>
              <a:defRPr/>
            </a:pPr>
            <a:r>
              <a:rPr lang="pl-PL" sz="8000" b="1" dirty="0">
                <a:latin typeface="Cambria" panose="02040503050406030204" pitchFamily="18" charset="0"/>
                <a:ea typeface="Cambria" panose="02040503050406030204" pitchFamily="18" charset="0"/>
                <a:cs typeface="Times New Roman" panose="02020603050405020304" pitchFamily="18" charset="0"/>
              </a:rPr>
              <a:t>e)  bezpieczeństwo konwoju lub doprowadzenia.</a:t>
            </a:r>
          </a:p>
          <a:p>
            <a:endParaRPr lang="pl-PL" dirty="0"/>
          </a:p>
        </p:txBody>
      </p:sp>
    </p:spTree>
    <p:extLst>
      <p:ext uri="{BB962C8B-B14F-4D97-AF65-F5344CB8AC3E}">
        <p14:creationId xmlns:p14="http://schemas.microsoft.com/office/powerpoint/2010/main" val="3485687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28596"/>
            <a:ext cx="10515600" cy="3638939"/>
          </a:xfrm>
        </p:spPr>
        <p:txBody>
          <a:bodyPr>
            <a:normAutofit fontScale="92500" lnSpcReduction="10000"/>
          </a:bodyPr>
          <a:lstStyle/>
          <a:p>
            <a:pPr algn="ctr">
              <a:buFont typeface="Wingdings" panose="05000000000000000000" pitchFamily="2" charset="2"/>
              <a:buNone/>
              <a:defRPr/>
            </a:pPr>
            <a:r>
              <a:rPr lang="pl-PL" sz="3200" b="1" u="sng" dirty="0">
                <a:latin typeface="Cambria" panose="02040503050406030204" pitchFamily="18" charset="0"/>
                <a:ea typeface="Cambria" panose="02040503050406030204" pitchFamily="18" charset="0"/>
                <a:cs typeface="Times New Roman" panose="02020603050405020304" pitchFamily="18" charset="0"/>
              </a:rPr>
              <a:t>2 przypadek</a:t>
            </a:r>
          </a:p>
          <a:p>
            <a:pPr>
              <a:buFont typeface="Wingdings" panose="05000000000000000000" pitchFamily="2" charset="2"/>
              <a:buNone/>
              <a:defRPr/>
            </a:pPr>
            <a:endParaRPr lang="pl-PL" sz="3200" b="1" u="sng" dirty="0">
              <a:latin typeface="Cambria" panose="02040503050406030204" pitchFamily="18" charset="0"/>
              <a:ea typeface="Cambria" panose="02040503050406030204" pitchFamily="18" charset="0"/>
              <a:cs typeface="Times New Roman" panose="02020603050405020304" pitchFamily="18" charset="0"/>
            </a:endParaRPr>
          </a:p>
          <a:p>
            <a:pPr>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konieczność przeciwstawienia się osobie:</a:t>
            </a:r>
          </a:p>
          <a:p>
            <a:pPr marL="457200" indent="-457200" algn="just">
              <a:lnSpc>
                <a:spcPct val="150000"/>
              </a:lnSpc>
              <a:buClrTx/>
              <a:buSzPct val="80000"/>
              <a:buFont typeface="+mj-lt"/>
              <a:buAutoNum type="alphaLcParenR"/>
              <a:tabLst>
                <a:tab pos="0" algn="l"/>
              </a:tabLst>
              <a:defRPr/>
            </a:pPr>
            <a:r>
              <a:rPr lang="pl-PL" b="1" dirty="0">
                <a:latin typeface="Cambria" panose="02040503050406030204" pitchFamily="18" charset="0"/>
                <a:ea typeface="Cambria" panose="02040503050406030204" pitchFamily="18" charset="0"/>
                <a:cs typeface="Times New Roman" panose="02020603050405020304" pitchFamily="18" charset="0"/>
              </a:rPr>
              <a:t>niepodporządkowującej się wezwaniu do natychmiastowego porzucenia broni, materiału wybuchowego lub innego niebezpiecznego przedmiotu, którego użycie może zagrozić życiu, zdrowiu lub wolności uprawnionego lub innej osoby.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lstStyle/>
          <a:p>
            <a:pPr algn="ctr">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2 przypadek c.d.</a:t>
            </a:r>
          </a:p>
          <a:p>
            <a:pPr algn="ctr">
              <a:buFont typeface="Wingdings" panose="05000000000000000000" pitchFamily="2" charset="2"/>
              <a:buNone/>
              <a:defRPr/>
            </a:pPr>
            <a:endParaRPr lang="pl-PL" b="1" u="sng" dirty="0">
              <a:latin typeface="Cambria" panose="02040503050406030204" pitchFamily="18" charset="0"/>
              <a:ea typeface="Cambria" panose="02040503050406030204" pitchFamily="18" charset="0"/>
              <a:cs typeface="Times New Roman" panose="02020603050405020304" pitchFamily="18" charset="0"/>
            </a:endParaRPr>
          </a:p>
          <a:p>
            <a:pPr>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konieczność przeciwstawienia się osobie:</a:t>
            </a:r>
          </a:p>
          <a:p>
            <a:pPr marL="539750" indent="-539750" algn="just">
              <a:lnSpc>
                <a:spcPct val="150000"/>
              </a:lnSpc>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 b) która usiłuje bezprawnie odebrać broń palną policjantowi</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lub innej osobie uprawnionej do jej posiadania.</a:t>
            </a:r>
            <a:endParaRPr lang="pl-PL" sz="2400" b="1" dirty="0">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696548"/>
            <a:ext cx="10515600" cy="4013957"/>
          </a:xfrm>
        </p:spPr>
        <p:txBody>
          <a:bodyPr/>
          <a:lstStyle/>
          <a:p>
            <a:pPr algn="ctr">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3 przypadek</a:t>
            </a:r>
          </a:p>
          <a:p>
            <a:pPr>
              <a:buFont typeface="Wingdings" panose="05000000000000000000" pitchFamily="2" charset="2"/>
              <a:buNone/>
              <a:defRPr/>
            </a:pPr>
            <a:endParaRPr lang="pl-PL" b="1" u="sng" dirty="0">
              <a:latin typeface="Cambria" panose="02040503050406030204" pitchFamily="18" charset="0"/>
              <a:ea typeface="Cambria" panose="02040503050406030204" pitchFamily="18" charset="0"/>
              <a:cs typeface="Times New Roman" panose="02020603050405020304" pitchFamily="18" charset="0"/>
            </a:endParaRPr>
          </a:p>
          <a:p>
            <a:pPr>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bezpośredni pościg za osobą, wobec której:</a:t>
            </a:r>
            <a:endParaRPr lang="pl-PL" sz="1050" b="1" dirty="0">
              <a:latin typeface="Cambria" panose="02040503050406030204" pitchFamily="18" charset="0"/>
              <a:ea typeface="Cambria" panose="02040503050406030204" pitchFamily="18" charset="0"/>
              <a:cs typeface="Times New Roman" panose="02020603050405020304" pitchFamily="18" charset="0"/>
            </a:endParaRPr>
          </a:p>
          <a:p>
            <a:pPr marL="514350" indent="-514350" algn="just">
              <a:lnSpc>
                <a:spcPct val="150000"/>
              </a:lnSpc>
              <a:buClrTx/>
              <a:buSzPct val="80000"/>
              <a:buFont typeface="+mj-lt"/>
              <a:buAutoNum type="alphaLcParenR"/>
              <a:defRPr/>
            </a:pPr>
            <a:r>
              <a:rPr lang="pl-PL" b="1" dirty="0">
                <a:latin typeface="Cambria" panose="02040503050406030204" pitchFamily="18" charset="0"/>
                <a:ea typeface="Cambria" panose="02040503050406030204" pitchFamily="18" charset="0"/>
                <a:cs typeface="Times New Roman" panose="02020603050405020304" pitchFamily="18" charset="0"/>
              </a:rPr>
              <a:t>użycie broni palnej było dopuszczalne w przypadkach określonych w przypadku 1 lit. a-</a:t>
            </a:r>
            <a:r>
              <a:rPr lang="pl-PL"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a:t>
            </a:r>
            <a:r>
              <a:rPr lang="pl-PL" b="1" dirty="0">
                <a:latin typeface="Cambria" panose="02040503050406030204" pitchFamily="18" charset="0"/>
                <a:ea typeface="Cambria" panose="02040503050406030204" pitchFamily="18" charset="0"/>
                <a:cs typeface="Times New Roman" panose="02020603050405020304" pitchFamily="18" charset="0"/>
              </a:rPr>
              <a:t> i przypadku 2.</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10000"/>
          </a:bodyPr>
          <a:lstStyle/>
          <a:p>
            <a:pPr algn="ctr">
              <a:lnSpc>
                <a:spcPct val="150000"/>
              </a:lnSpc>
              <a:buFont typeface="Wingdings" panose="05000000000000000000" pitchFamily="2" charset="2"/>
              <a:buNone/>
              <a:defRPr/>
            </a:pPr>
            <a:r>
              <a:rPr lang="pl-PL" b="1" u="sng" dirty="0">
                <a:latin typeface="Cambria" panose="02040503050406030204" pitchFamily="18" charset="0"/>
                <a:ea typeface="Cambria" panose="02040503050406030204" pitchFamily="18" charset="0"/>
                <a:cs typeface="Times New Roman" panose="02020603050405020304" pitchFamily="18" charset="0"/>
              </a:rPr>
              <a:t>3 przypadek c.d.</a:t>
            </a:r>
          </a:p>
          <a:p>
            <a:pPr>
              <a:lnSpc>
                <a:spcPct val="150000"/>
              </a:lnSpc>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bezpośredni pościg za osobą, wobec której:</a:t>
            </a:r>
          </a:p>
          <a:p>
            <a:pPr marL="514350" indent="-514350" algn="just">
              <a:lnSpc>
                <a:spcPct val="150000"/>
              </a:lnSpc>
              <a:buClrTx/>
              <a:buSzPct val="80000"/>
              <a:buFont typeface="+mj-lt"/>
              <a:buAutoNum type="alphaLcParenR" startAt="2"/>
              <a:defRPr/>
            </a:pPr>
            <a:r>
              <a:rPr lang="pl-PL" b="1" dirty="0">
                <a:latin typeface="Cambria" panose="02040503050406030204" pitchFamily="18" charset="0"/>
                <a:ea typeface="Cambria" panose="02040503050406030204" pitchFamily="18" charset="0"/>
                <a:cs typeface="Times New Roman" panose="02020603050405020304" pitchFamily="18" charset="0"/>
              </a:rPr>
              <a:t>istnieje uzasadnione podejrzenie, że popełniła przestępstwo, o którym mowa w art. 115 § 20, art.148, art. 156 § 1, art. 163-165, art. 197, art. 252 i art. 280-282 ustawy z dnia 6 czerwca 1997 r. - Kodeks karny.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65918"/>
            <a:ext cx="10515600" cy="3452327"/>
          </a:xfrm>
        </p:spPr>
        <p:txBody>
          <a:bodyPr>
            <a:normAutofit fontScale="77500" lnSpcReduction="20000"/>
          </a:bodyPr>
          <a:lstStyle/>
          <a:p>
            <a:pPr algn="ctr">
              <a:buFont typeface="Wingdings" panose="05000000000000000000" pitchFamily="2" charset="2"/>
              <a:buNone/>
              <a:defRPr/>
            </a:pPr>
            <a:r>
              <a:rPr lang="pl-PL" sz="3200" b="1" u="sng" dirty="0">
                <a:latin typeface="Cambria" panose="02040503050406030204" pitchFamily="18" charset="0"/>
                <a:ea typeface="Cambria" panose="02040503050406030204" pitchFamily="18" charset="0"/>
                <a:cs typeface="Times New Roman" panose="02020603050405020304" pitchFamily="18" charset="0"/>
              </a:rPr>
              <a:t>4 przypadek</a:t>
            </a:r>
          </a:p>
          <a:p>
            <a:pPr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konieczność:</a:t>
            </a:r>
          </a:p>
          <a:p>
            <a:pPr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a)  ujęcia osoby:</a:t>
            </a:r>
          </a:p>
          <a:p>
            <a:pPr algn="just">
              <a:lnSpc>
                <a:spcPct val="150000"/>
              </a:lnSpc>
              <a:spcBef>
                <a:spcPts val="0"/>
              </a:spcBef>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wobec której użycie broni palnej było dopuszczalne w przypadkach określonych</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w przypadku 1 lit. a-d i przypadku 2,</a:t>
            </a:r>
          </a:p>
          <a:p>
            <a:pPr algn="just">
              <a:lnSpc>
                <a:spcPct val="150000"/>
              </a:lnSpc>
              <a:spcBef>
                <a:spcPts val="0"/>
              </a:spcBef>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wobec której istnieje uzasadnione podejrzenie, że popełniła przestępstwo, o którym mowa w art. 115 § 20, art. 148, art. 156 § 1, art. 163-165, art. 197, art. 252 i art. 280-282 ustawy z dnia 6 czerwca 1997 r. - Kodeks karny.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p:txBody>
          <a:bodyPr>
            <a:normAutofit fontScale="92500" lnSpcReduction="20000"/>
          </a:bodyPr>
          <a:lstStyle/>
          <a:p>
            <a:pPr algn="ctr">
              <a:lnSpc>
                <a:spcPct val="150000"/>
              </a:lnSpc>
              <a:spcBef>
                <a:spcPts val="0"/>
              </a:spcBef>
              <a:buFont typeface="Wingdings" panose="05000000000000000000" pitchFamily="2" charset="2"/>
              <a:buNone/>
              <a:defRPr/>
            </a:pPr>
            <a:r>
              <a:rPr lang="pl-PL" sz="3200" b="1" u="sng" dirty="0">
                <a:latin typeface="Cambria" panose="02040503050406030204" pitchFamily="18" charset="0"/>
                <a:ea typeface="Cambria" panose="02040503050406030204" pitchFamily="18" charset="0"/>
                <a:cs typeface="Times New Roman" panose="02020603050405020304" pitchFamily="18" charset="0"/>
              </a:rPr>
              <a:t>4 przypadek</a:t>
            </a:r>
          </a:p>
          <a:p>
            <a:pPr algn="just">
              <a:lnSpc>
                <a:spcPct val="150000"/>
              </a:lnSpc>
              <a:spcBef>
                <a:spcPts val="0"/>
              </a:spcBef>
              <a:buFont typeface="Wingdings" panose="05000000000000000000" pitchFamily="2" charset="2"/>
              <a:buNone/>
              <a:defRPr/>
            </a:pPr>
            <a:r>
              <a:rPr lang="pl-PL" b="1" dirty="0">
                <a:latin typeface="Cambria" panose="02040503050406030204" pitchFamily="18" charset="0"/>
                <a:ea typeface="Cambria" panose="02040503050406030204" pitchFamily="18" charset="0"/>
                <a:cs typeface="Times New Roman" panose="02020603050405020304" pitchFamily="18" charset="0"/>
              </a:rPr>
              <a:t>c. d.:</a:t>
            </a:r>
          </a:p>
          <a:p>
            <a:pPr algn="just">
              <a:lnSpc>
                <a:spcPct val="150000"/>
              </a:lnSpc>
              <a:spcBef>
                <a:spcPts val="0"/>
              </a:spcBef>
              <a:buClrTx/>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dokonującej zamachu, o którym mowa w przypadku 1 lit. </a:t>
            </a:r>
            <a:r>
              <a:rPr lang="pl-PL" b="1" dirty="0">
                <a:solidFill>
                  <a:schemeClr val="tx1"/>
                </a:solidFill>
                <a:latin typeface="Cambria" panose="02040503050406030204" pitchFamily="18" charset="0"/>
                <a:ea typeface="Cambria" panose="02040503050406030204" pitchFamily="18" charset="0"/>
                <a:cs typeface="Times New Roman" panose="02020603050405020304" pitchFamily="18" charset="0"/>
              </a:rPr>
              <a:t>d i </a:t>
            </a:r>
            <a:r>
              <a:rPr lang="pl-PL" b="1" dirty="0">
                <a:latin typeface="Cambria" panose="02040503050406030204" pitchFamily="18" charset="0"/>
                <a:ea typeface="Cambria" panose="02040503050406030204" pitchFamily="18" charset="0"/>
                <a:cs typeface="Times New Roman" panose="02020603050405020304" pitchFamily="18" charset="0"/>
              </a:rPr>
              <a:t>e,</a:t>
            </a:r>
          </a:p>
          <a:p>
            <a:pPr algn="just">
              <a:lnSpc>
                <a:spcPct val="150000"/>
              </a:lnSpc>
              <a:spcBef>
                <a:spcPts val="0"/>
              </a:spcBef>
              <a:buClrTx/>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jeżeli schroniła się w miejscu trudno dostępnym, </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a z okoliczności zdarzenia wynika, że może użyć broni palnej</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lub innego podobnie niebezpiecznego przedmiotu.</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407298"/>
            <a:ext cx="10515600" cy="3571471"/>
          </a:xfrm>
        </p:spPr>
        <p:txBody>
          <a:bodyPr>
            <a:normAutofit fontScale="92500" lnSpcReduction="20000"/>
          </a:bodyPr>
          <a:lstStyle/>
          <a:p>
            <a:pPr algn="ctr">
              <a:lnSpc>
                <a:spcPct val="150000"/>
              </a:lnSpc>
              <a:spcBef>
                <a:spcPts val="0"/>
              </a:spcBef>
              <a:buFont typeface="Wingdings" panose="05000000000000000000" pitchFamily="2" charset="2"/>
              <a:buNone/>
              <a:defRPr/>
            </a:pPr>
            <a:r>
              <a:rPr lang="pl-PL" sz="2400" b="1" u="sng" dirty="0">
                <a:latin typeface="Cambria" panose="02040503050406030204" pitchFamily="18" charset="0"/>
                <a:ea typeface="Cambria" panose="02040503050406030204" pitchFamily="18" charset="0"/>
                <a:cs typeface="Times New Roman" panose="02020603050405020304" pitchFamily="18" charset="0"/>
              </a:rPr>
              <a:t>4 przypadek c.d.</a:t>
            </a:r>
          </a:p>
          <a:p>
            <a:pPr algn="just">
              <a:lnSpc>
                <a:spcPct val="150000"/>
              </a:lnSpc>
              <a:spcBef>
                <a:spcPts val="0"/>
              </a:spcBef>
              <a:buFont typeface="Wingdings" panose="05000000000000000000" pitchFamily="2" charset="2"/>
              <a:buNone/>
              <a:defRPr/>
            </a:pPr>
            <a:r>
              <a:rPr lang="pl-PL" sz="2400" b="1" dirty="0">
                <a:latin typeface="Cambria" panose="02040503050406030204" pitchFamily="18" charset="0"/>
                <a:ea typeface="Cambria" panose="02040503050406030204" pitchFamily="18" charset="0"/>
                <a:cs typeface="Times New Roman" panose="02020603050405020304" pitchFamily="18" charset="0"/>
              </a:rPr>
              <a:t>konieczność:</a:t>
            </a:r>
          </a:p>
          <a:p>
            <a:pPr algn="just">
              <a:lnSpc>
                <a:spcPct val="150000"/>
              </a:lnSpc>
              <a:spcBef>
                <a:spcPts val="0"/>
              </a:spcBef>
              <a:buFont typeface="Wingdings" panose="05000000000000000000" pitchFamily="2" charset="2"/>
              <a:buNone/>
              <a:defRPr/>
            </a:pPr>
            <a:r>
              <a:rPr lang="pl-PL" sz="2400" b="1" dirty="0">
                <a:latin typeface="Cambria" panose="02040503050406030204" pitchFamily="18" charset="0"/>
                <a:ea typeface="Cambria" panose="02040503050406030204" pitchFamily="18" charset="0"/>
                <a:cs typeface="Times New Roman" panose="02020603050405020304" pitchFamily="18" charset="0"/>
              </a:rPr>
              <a:t>b) ujęcia lub udaremnienia ucieczki osoby zatrzymanej, tymczasowo aresztowanej</a:t>
            </a:r>
            <a:r>
              <a:rPr lang="pl-PL"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pl-PL"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lub osoby, wobec której zarządzono zatrzymanie</a:t>
            </a:r>
            <a:br>
              <a:rPr lang="pl-PL"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br>
            <a:r>
              <a:rPr lang="pl-PL" sz="24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i doprowadzenie celem odbycia kary pozbawienia wolności, jeżeli</a:t>
            </a:r>
            <a:r>
              <a:rPr lang="pl-PL" sz="2400" b="1" dirty="0">
                <a:latin typeface="Cambria" panose="02040503050406030204" pitchFamily="18" charset="0"/>
                <a:ea typeface="Cambria" panose="02040503050406030204" pitchFamily="18" charset="0"/>
                <a:cs typeface="Times New Roman" panose="02020603050405020304" pitchFamily="18" charset="0"/>
              </a:rPr>
              <a:t>:</a:t>
            </a:r>
          </a:p>
          <a:p>
            <a:pPr lvl="1" algn="just">
              <a:lnSpc>
                <a:spcPct val="150000"/>
              </a:lnSpc>
              <a:spcBef>
                <a:spcPts val="0"/>
              </a:spcBef>
              <a:buFont typeface="Wingdings" panose="05000000000000000000" pitchFamily="2" charset="2"/>
              <a:buNone/>
              <a:defRPr/>
            </a:pPr>
            <a:r>
              <a:rPr lang="pl-PL" sz="2400" b="1" dirty="0">
                <a:latin typeface="Cambria" panose="02040503050406030204" pitchFamily="18" charset="0"/>
                <a:ea typeface="Cambria" panose="02040503050406030204" pitchFamily="18" charset="0"/>
                <a:cs typeface="Times New Roman" panose="02020603050405020304" pitchFamily="18" charset="0"/>
              </a:rPr>
              <a:t>– ucieczka tej osoby stwarza zagrożenie życia lub zdrowia Policjanta lub innej osoby.</a:t>
            </a:r>
          </a:p>
          <a:p>
            <a:pPr marL="0" indent="0">
              <a:buNone/>
            </a:pPr>
            <a:endParaRPr lang="pl-PL" dirty="0">
              <a:latin typeface="Cambria" panose="02040503050406030204" pitchFamily="18" charset="0"/>
              <a:ea typeface="Cambria" panose="020405030504060302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altLang="pl-PL" sz="4000" b="1" dirty="0">
                <a:latin typeface="Cambria" panose="02040503050406030204" pitchFamily="18" charset="0"/>
                <a:ea typeface="Cambria" panose="02040503050406030204" pitchFamily="18" charset="0"/>
              </a:rPr>
              <a:t>PRZYPADKI UŻYCIA  BRONI PALNEJ – Art. 45</a:t>
            </a:r>
            <a:endParaRPr lang="pl-PL" sz="4000" dirty="0">
              <a:latin typeface="Cambria" panose="02040503050406030204" pitchFamily="18" charset="0"/>
              <a:ea typeface="Cambria" panose="02040503050406030204" pitchFamily="18" charset="0"/>
            </a:endParaRPr>
          </a:p>
        </p:txBody>
      </p:sp>
      <p:sp>
        <p:nvSpPr>
          <p:cNvPr id="3" name="Symbol zastępczy zawartości 2"/>
          <p:cNvSpPr>
            <a:spLocks noGrp="1"/>
          </p:cNvSpPr>
          <p:nvPr>
            <p:ph idx="1"/>
          </p:nvPr>
        </p:nvSpPr>
        <p:spPr>
          <a:xfrm>
            <a:off x="838200" y="2537927"/>
            <a:ext cx="10515600" cy="3657600"/>
          </a:xfrm>
        </p:spPr>
        <p:txBody>
          <a:bodyPr>
            <a:normAutofit fontScale="92500" lnSpcReduction="10000"/>
          </a:bodyPr>
          <a:lstStyle/>
          <a:p>
            <a:pPr algn="ctr">
              <a:buFont typeface="Wingdings" panose="05000000000000000000" pitchFamily="2" charset="2"/>
              <a:buNone/>
              <a:defRPr/>
            </a:pPr>
            <a:r>
              <a:rPr lang="pl-PL" sz="3600" b="1" u="sng" dirty="0">
                <a:latin typeface="Cambria" panose="02040503050406030204" pitchFamily="18" charset="0"/>
                <a:ea typeface="Cambria" panose="02040503050406030204" pitchFamily="18" charset="0"/>
                <a:cs typeface="Times New Roman" panose="02020603050405020304" pitchFamily="18" charset="0"/>
              </a:rPr>
              <a:t>4 przypadek c.d.</a:t>
            </a:r>
          </a:p>
          <a:p>
            <a:pPr algn="just">
              <a:lnSpc>
                <a:spcPct val="150000"/>
              </a:lnSpc>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istnieje uzasadnione podejrzenie, że osoba ta może użyć materiałów wybuchowych, broni palnej lub innego podobnie niebezpiecznego przedmiotu,</a:t>
            </a:r>
          </a:p>
          <a:p>
            <a:pPr algn="just">
              <a:lnSpc>
                <a:spcPct val="150000"/>
              </a:lnSpc>
              <a:buFont typeface="Symbol" panose="05050102010706020507" pitchFamily="18" charset="2"/>
              <a:buChar char=""/>
              <a:defRPr/>
            </a:pPr>
            <a:r>
              <a:rPr lang="pl-PL" b="1" dirty="0">
                <a:latin typeface="Cambria" panose="02040503050406030204" pitchFamily="18" charset="0"/>
                <a:ea typeface="Cambria" panose="02040503050406030204" pitchFamily="18" charset="0"/>
                <a:cs typeface="Times New Roman" panose="02020603050405020304" pitchFamily="18" charset="0"/>
              </a:rPr>
              <a:t>pozbawienie wolności nastąpiło </a:t>
            </a:r>
            <a:r>
              <a:rPr lang="pl-PL" b="1" dirty="0">
                <a:solidFill>
                  <a:schemeClr val="tx1"/>
                </a:solidFill>
                <a:latin typeface="Cambria" panose="02040503050406030204" pitchFamily="18" charset="0"/>
                <a:ea typeface="Cambria" panose="02040503050406030204" pitchFamily="18" charset="0"/>
                <a:cs typeface="Times New Roman" panose="02020603050405020304" pitchFamily="18" charset="0"/>
              </a:rPr>
              <a:t>lub ma nastąpić </a:t>
            </a:r>
            <a:r>
              <a:rPr lang="pl-PL" b="1" dirty="0">
                <a:latin typeface="Cambria" panose="02040503050406030204" pitchFamily="18" charset="0"/>
                <a:ea typeface="Cambria" panose="02040503050406030204" pitchFamily="18" charset="0"/>
                <a:cs typeface="Times New Roman" panose="02020603050405020304" pitchFamily="18" charset="0"/>
              </a:rPr>
              <a:t>w związku z uzasadnionym podejrzeniem lub stwierdzeniem popełnienia przestępstwa, o którym mowa</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w art. 115 § 20, art. 148, art. 156 § 1, art. 163-165, art. 197, art. 252</a:t>
            </a:r>
            <a:br>
              <a:rPr lang="pl-PL" b="1" dirty="0">
                <a:latin typeface="Cambria" panose="02040503050406030204" pitchFamily="18" charset="0"/>
                <a:ea typeface="Cambria" panose="02040503050406030204" pitchFamily="18" charset="0"/>
                <a:cs typeface="Times New Roman" panose="02020603050405020304" pitchFamily="18" charset="0"/>
              </a:rPr>
            </a:br>
            <a:r>
              <a:rPr lang="pl-PL" b="1" dirty="0">
                <a:latin typeface="Cambria" panose="02040503050406030204" pitchFamily="18" charset="0"/>
                <a:ea typeface="Cambria" panose="02040503050406030204" pitchFamily="18" charset="0"/>
                <a:cs typeface="Times New Roman" panose="02020603050405020304" pitchFamily="18" charset="0"/>
              </a:rPr>
              <a:t> i art. 280-282 ustawy z dnia 6 czerwca 1997 r. - Kodeks karny.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368</TotalTime>
  <Words>6261</Words>
  <Application>Microsoft Office PowerPoint</Application>
  <PresentationFormat>Panoramiczny</PresentationFormat>
  <Paragraphs>436</Paragraphs>
  <Slides>108</Slides>
  <Notes>8</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108</vt:i4>
      </vt:variant>
    </vt:vector>
  </HeadingPairs>
  <TitlesOfParts>
    <vt:vector size="116" baseType="lpstr">
      <vt:lpstr>Arial</vt:lpstr>
      <vt:lpstr>Calibri</vt:lpstr>
      <vt:lpstr>Cambria</vt:lpstr>
      <vt:lpstr>Garamond</vt:lpstr>
      <vt:lpstr>Symbol</vt:lpstr>
      <vt:lpstr>Times New Roman</vt:lpstr>
      <vt:lpstr>Wingdings</vt:lpstr>
      <vt:lpstr>Organiczny</vt:lpstr>
      <vt:lpstr>Materiały dydaktyczne do realizacji w ramach pracy własnej dla policjantów kierowanych przez jednostki Policji na kurs specjalistyczny dla policjantów służby prewencyjnej z zakresu podejmowania interwencji i reagowania na niestandardowe zachowania osób, wobec których są one podejmowane </vt:lpstr>
      <vt:lpstr>Kurs specjalistyczny dla policjantów służby prewencyjnej  z zakresu podejmowania interwencji i reagowania na niestandardowe zachowania osób, wobec których są one podejmowane. </vt:lpstr>
      <vt:lpstr>Podstawy prawne dotyczące zastosowania środków przymusu bezpośredniego i broni palnej przez funkcjonariuszy:</vt:lpstr>
      <vt:lpstr>Podstawy prawne dotyczące zastosowania środków przymusu bezpośredniego i broni palnej przez funkcjonariuszy:</vt:lpstr>
      <vt:lpstr>Podstawy prawne dotyczące zastosowania środków przymusu bezpośredniego i broni palnej przez funkcjonariuszy:</vt:lpstr>
      <vt:lpstr>ZASADY UŻYCIA Ś.P.B. – Art. 5 </vt:lpstr>
      <vt:lpstr>ZASADY UŻYCIA Ś.P.B. – Art. 6 i 7  </vt:lpstr>
      <vt:lpstr>ZASADY UŻYCIA Ś.P.B. – Art. 7   </vt:lpstr>
      <vt:lpstr>ZASADY UŻYCIA Ś.P.B. – Art. 7   </vt:lpstr>
      <vt:lpstr>ZASADY UŻYCIA Ś.P.B. – Art. 8 </vt:lpstr>
      <vt:lpstr>PRZYPADKI UŻYCIA Ś.P.B. – Art. 11 </vt:lpstr>
      <vt:lpstr>PRZYPADKI UŻYCIA Ś.P.B. </vt:lpstr>
      <vt:lpstr>PRZYPADKI UŻYCIA Ś.P.B. </vt:lpstr>
      <vt:lpstr>PRZYPADKI UŻYCIA Ś.P.B. </vt:lpstr>
      <vt:lpstr>CZYNNOŚCI PRZED UŻYCIEM Ś.P.B. – Art. 34 </vt:lpstr>
      <vt:lpstr>CZYNNOŚCI PRZED UŻYCIEM Ś.P.B. </vt:lpstr>
      <vt:lpstr>CZYNNOŚCI PO UŻYCIU LUB WYKORZYSTANIU  Ś.P.B.– Art. 36  </vt:lpstr>
      <vt:lpstr>CZYNNOŚCI PO UŻYCIU LUB WYKORZYSTANIU Ś.P.B. </vt:lpstr>
      <vt:lpstr>CZYNNOŚCI PO UŻYCIU LUB WYKORZYSTANIU Ś.P.B. </vt:lpstr>
      <vt:lpstr>CZYNNOŚCI PO UŻYCIU LUB WYKORZYSTANIU Ś.P.B. </vt:lpstr>
      <vt:lpstr>CZYNNOŚCI PO UŻYCIU LUB WYKORZYSTANIU Ś.P.B. – Art. 37 </vt:lpstr>
      <vt:lpstr>CZYNNOŚCI PO UŻYCIU LUB WYKORZYSTANIU Ś.P.B. </vt:lpstr>
      <vt:lpstr>CZYNNOŚCI PO UŻYCIU LUB WYKORZYSTANIU Ś.P.B. – Art. 39 </vt:lpstr>
      <vt:lpstr>CZYNNOŚCI PO UŻYCIU LUB WYKORZYSTANIU ŚPB </vt:lpstr>
      <vt:lpstr>SIŁA FIZYCZNA – Art. 14 </vt:lpstr>
      <vt:lpstr>SIŁA FIZYCZNA  </vt:lpstr>
      <vt:lpstr>KAJDANKI – Art. 15 </vt:lpstr>
      <vt:lpstr>PREWENCYJNE UŻYCIE ŚRODKÓW PRZYMUSU BEZPOŚREDNIEGO – Art. 13 </vt:lpstr>
      <vt:lpstr>PREWENCYJNE UŻYCIE ŚRODKÓW PRZYMUSU BEZPOŚREDNIEGO – Art. 13 </vt:lpstr>
      <vt:lpstr>KAJDANKI </vt:lpstr>
      <vt:lpstr>KAJDANKI </vt:lpstr>
      <vt:lpstr>KAJDANKI </vt:lpstr>
      <vt:lpstr>PAŁKA SŁUŻBOWA – Art. 19 </vt:lpstr>
      <vt:lpstr>PAŁKA SŁUŻBOWA </vt:lpstr>
      <vt:lpstr>PAŁKA SŁUŻBOWA </vt:lpstr>
      <vt:lpstr>CHEMICZNE ŚRODKI OBEZWŁADNIAJĄCE – Art. 24</vt:lpstr>
      <vt:lpstr>CHEMICZNE ŚRODKI OBEZWŁADNIAJĄCE </vt:lpstr>
      <vt:lpstr>CHEMICZNE ŚRODKI OBEZWŁADNIAJĄCE </vt:lpstr>
      <vt:lpstr>SIATKA OBEZWŁADNIAJĄCA – Art. 18 </vt:lpstr>
      <vt:lpstr>SIATKA OBEZWŁADNIAJĄCA</vt:lpstr>
      <vt:lpstr>PARALIZATOR ELEKTRYCZNY – Art. 25</vt:lpstr>
      <vt:lpstr>PARALIZATOR ELEKTRYCZNY </vt:lpstr>
      <vt:lpstr>PARALIZATOR ELEKTRYCZNY </vt:lpstr>
      <vt:lpstr>PARALIZATOR ELEKTRYCZNY </vt:lpstr>
      <vt:lpstr>KAFTAN BEZPIECZEŃSTWA I PAS OBEZWŁADNIAJĄCY – Art. 16</vt:lpstr>
      <vt:lpstr>KAFTAN BEZPIECZEŃSTWA I PAS OBEZWŁADNIAJĄCY</vt:lpstr>
      <vt:lpstr>KAFTAN BEZPIECZEŃSTWA I PAS OBEZWŁADNIAJĄCY</vt:lpstr>
      <vt:lpstr>KASK ZABEZPIECZAJACY</vt:lpstr>
      <vt:lpstr>OSOBY UPRAWNIONE – Art. 35</vt:lpstr>
      <vt:lpstr>ZAKAZY PODMIOTOWE – Art. 9  </vt:lpstr>
      <vt:lpstr>ZAKAZY PODMIOTOWE </vt:lpstr>
      <vt:lpstr>DOKUMENTOWANIE – Art. 51  </vt:lpstr>
      <vt:lpstr>DOKUMENTOWANIE </vt:lpstr>
      <vt:lpstr>DOKUMENTOWANIE – Art. 54   </vt:lpstr>
      <vt:lpstr>DOKUMENTOWANIE </vt:lpstr>
      <vt:lpstr>DOKUMENTOWANIE</vt:lpstr>
      <vt:lpstr>DOKUMENTOWANIE </vt:lpstr>
      <vt:lpstr>DOKUMENTOWANIE </vt:lpstr>
      <vt:lpstr>Stosowanie środków przymusu bezpośredniego na podstawie ustawy o ochronie zdrowia psychicznego z dnia 19 sierpnia 1994 r. </vt:lpstr>
      <vt:lpstr>Stosowanie środków przymusu bezpośredniego na podstawie ustawy o ochronie zdrowia psychicznego z dnia 19 sierpnia 1994r. Art. 18 - PRZYMUS BEZPOŚREDNI</vt:lpstr>
      <vt:lpstr>Stosowanie środków przymusu bezpośredniego na podstawie ustawy  o ochronie zdrowia psychicznego z dnia 19 sierpnia 1994 r.   Art. 18 - PRZYMUS BEZPOŚREDNI</vt:lpstr>
      <vt:lpstr>Stosowanie środków przymusu bezpośredniego na podstawie ustawy  o ochronie zdrowia psychicznego z dnia 19 sierpnia 1994 r. </vt:lpstr>
      <vt:lpstr>Stosowanie środków przymusu bezpośredniego na podstawie ustawy o ochronie zdrowia psychicznego z dnia 19 sierpnia 1994 r.  </vt:lpstr>
      <vt:lpstr>Stosowanie środków przymusu bezpośredniego na podstawie ustawy o ochronie zdrowia psychicznego z dnia 19 sierpnia 1994 r. </vt:lpstr>
      <vt:lpstr>Stosowanie środków przymusu bezpośredniego na podstawie ustawy o ochronie zdrowia psychicznego z dnia 19 sierpnia 1994 r.  </vt:lpstr>
      <vt:lpstr>Stosowanie środków przymusu bezpośredniego na podstawie ustawy o ochronie zdrowia psychicznego z dnia 19 sierpnia 1994 r.  </vt:lpstr>
      <vt:lpstr>Stosowanie środków przymusu bezpośredniego na podstawie ustawy o ochronie zdrowia psychicznego z dnia 19 sierpnia 1994r.  Art. 46a - Doprowadzenie przez Policję </vt:lpstr>
      <vt:lpstr>Stosowanie środków przymusu bezpośredniego na podstawie ustawy z dnia 26 października 1982 r. o wychowaniu w trzeźwości i przeciwdziałaniu alkoholizmowi.  Art. 42 - Przymus Bezpośredni </vt:lpstr>
      <vt:lpstr>Stosowanie środków przymusu bezpośredniego na podstawie ustawy z dnia 26 października 1982 r. o wychowaniu w trzeźwości i przeciwdziałaniu alkoholizmowi.  Art. 42 ust. 4 - Przymus Bezpośredni </vt:lpstr>
      <vt:lpstr>Stosowanie środków przymusu bezpośredniego na podstawie ustawy z dnia  26 października 1982 r. o wychowaniu w trzeźwości i przeciwdziałaniu alkoholizmowi.  Art. 42 ust. 5 - Przymus Bezpośredni</vt:lpstr>
      <vt:lpstr>Stosowanie środków przymusu bezpośredniego na podstawie ustawy z dnia  26 października 1982 r. o wychowaniu w trzeźwości i przeciwdziałaniu alkoholizmowi.  Art. 42 ust. 7- Przymus Bezpośredni </vt:lpstr>
      <vt:lpstr>WARUNKI UŻYCIA LUB WYKORZYSTANIA BRONI PALNEJ – Art. 6  </vt:lpstr>
      <vt:lpstr>ZASADY UŻYCIA LUB WYKORZYSTANIA BRONI PALNEJ – Art. 7  </vt:lpstr>
      <vt:lpstr>CZYNNOŚCI PRZED UŻYCIEM BRONI PALNEJ– Art. 48 </vt:lpstr>
      <vt:lpstr>CZYNNOŚCI PRZED UŻYCIEM BRONI PALNEJ </vt:lpstr>
      <vt:lpstr>CZYNNOŚCI PRZED UŻYCIEM BRONI PALNEJ</vt:lpstr>
      <vt:lpstr>CZYNNOŚCI PRZED UŻYCIEM BRONI PALNEJ</vt:lpstr>
      <vt:lpstr>CZYNNOŚCI PRZED UŻYCIEM BRONI PALNEJ</vt:lpstr>
      <vt:lpstr>CZYNNOŚCI PRZED UŻYCIEM BRONI PALNEJ</vt:lpstr>
      <vt:lpstr>CZYNNOŚCI PRZED UŻYCIEM BRONI PALNEJ</vt:lpstr>
      <vt:lpstr>CZYNNOŚCI PRZED UŻYCIEM BRONI PALNEJ</vt:lpstr>
      <vt:lpstr>CZYNNOŚCI PRZED UŻYCIEM BRONI PALNEJ</vt:lpstr>
      <vt:lpstr>CZYNNOŚCI PO UŻYCIU LUB WYKORZYSTANIU BRONI PALNEJ</vt:lpstr>
      <vt:lpstr>CZYNNOŚCI PO UŻYCIU LUB WYKORZYSTANIU BRONI PALNEJ</vt:lpstr>
      <vt:lpstr>CZYNNOŚCI PO UŻYCIU LUB WYKORZYSTANIU BRONI PALNEJ</vt:lpstr>
      <vt:lpstr>CZYNNOŚCI PO UŻYCIU LUB WYKORZYSTANIU BRONI PALNEJ</vt:lpstr>
      <vt:lpstr>CZYNNOŚCI PO UŻYCIU LUB WYKORZYSTANIU BRONI PALNEJ</vt:lpstr>
      <vt:lpstr>CZYNNOŚCI PO UŻYCIU LUB WYKORZYSTANIU BRONI PALNEJ</vt:lpstr>
      <vt:lpstr>PRZYPADKI UŻYCIA  BRONI PALNEJ – Art. 45 </vt:lpstr>
      <vt:lpstr>PRZYPADKI UŻYCIA  BRONI PALNEJ – Art. 45 </vt:lpstr>
      <vt:lpstr>PRZYPADKI UŻYCIA  BRONI PALNEJ – Art. 45</vt:lpstr>
      <vt:lpstr>PRZYPADKI UŻYCIA  BRONI PALNEJ – Art. 45</vt:lpstr>
      <vt:lpstr>PRZYPADKI UŻYCIA  BRONI PALNEJ – Art. 45</vt:lpstr>
      <vt:lpstr>PRZYPADKI UŻYCIA  BRONI PALNEJ – Art. 45</vt:lpstr>
      <vt:lpstr>PRZYPADKI UŻYCIA  BRONI PALNEJ – Art. 45</vt:lpstr>
      <vt:lpstr>PRZYPADKI UŻYCIA  BRONI PALNEJ – Art. 45</vt:lpstr>
      <vt:lpstr>PRZYPADKI UŻYCIA  BRONI PALNEJ – Art. 45</vt:lpstr>
      <vt:lpstr>PRZYPADKI UŻYCIA  BRONI PALNEJ – Art. 45</vt:lpstr>
      <vt:lpstr>PRZYPADKI UŻYCIA  BRONI PALNEJ – Art. 45</vt:lpstr>
      <vt:lpstr>PRZYPADKI WYKORZYSTANIA   BRONI PALNEJ – Art. 47 </vt:lpstr>
      <vt:lpstr>PRZYPADKI WYKORZYSTANIA   BRONI PALNEJ – Art. 47 </vt:lpstr>
      <vt:lpstr>PRZYPADKI WYKORZYSTANIA   BRONI PALNEJ – Art. 47 </vt:lpstr>
      <vt:lpstr>PRZYPADKI WYKORZYSTANIA   BRONI PALNEJ – Art. 47 </vt:lpstr>
      <vt:lpstr>PRZYPADKI WYKORZYSTANIA   BRONI PALNEJ – Art. 47 </vt:lpstr>
      <vt:lpstr>PRZYPADKI WYKORZYSTANIA   BRONI PALNEJ – Art. 47 </vt:lpstr>
      <vt:lpstr>PRZYPADKI WYKORZYSTANIA   BRONI PALNEJ – Art. 47 </vt:lpstr>
      <vt:lpstr>PRZYPADKI WYKORZYSTANIA   BRONI PALNEJ – Art. 47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Materiały dydaktyczne do realizacji w ramach pracy własnej dla policjantów kierowanych przez jednostki Policji na kurs specjalistyczny dla policjantów służby prewencyjnej z zakresu podejmowania interwencji i reagowania na niestandardowe zachowania osób, wobec których są one podejmowane</dc:title>
  <dc:creator>Marcin Adamczyk</dc:creator>
  <cp:lastModifiedBy>Przemysław Jarocki</cp:lastModifiedBy>
  <cp:revision>42</cp:revision>
  <cp:lastPrinted>2025-10-31T09:22:03Z</cp:lastPrinted>
  <dcterms:created xsi:type="dcterms:W3CDTF">2025-05-22T06:17:00Z</dcterms:created>
  <dcterms:modified xsi:type="dcterms:W3CDTF">2026-03-06T09:48:51Z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C5CF01797C2E45C1B81F9A0E731622B8</vt:lpwstr>
  </property>
  <property fmtid="{D5CDD505-2E9C-101B-9397-08002B2CF9AE}" pid="3" name="KSOProductBuildVer">
    <vt:lpwstr>1045-11.2.0.11130</vt:lpwstr>
  </property>
</Properties>
</file>