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Berthold Block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eague Spartan" panose="020B0604020202020204" charset="-1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8F484-5F71-4287-A631-CE9857F364E4}" type="datetimeFigureOut">
              <a:rPr lang="pl-PL" smtClean="0"/>
              <a:t>24.02.2026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D75DE-B8FB-47D6-A6A8-7EE3A4DA97C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1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D75DE-B8FB-47D6-A6A8-7EE3A4DA97C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81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45297" y="3543501"/>
            <a:ext cx="12478811" cy="3531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1"/>
              </a:lnSpc>
            </a:pPr>
            <a:r>
              <a:rPr lang="en-US" sz="10965" spc="114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HOW TO WRITE </a:t>
            </a:r>
          </a:p>
          <a:p>
            <a:pPr algn="ctr">
              <a:lnSpc>
                <a:spcPts val="10855"/>
              </a:lnSpc>
            </a:pPr>
            <a:r>
              <a:rPr lang="en-US" sz="10965" spc="114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 COVER LETTER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3381576"/>
            <a:ext cx="18287999" cy="3129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171"/>
              </a:lnSpc>
            </a:pPr>
            <a:r>
              <a:rPr lang="en-US" sz="10965" spc="1140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HOW TO FILL IN </a:t>
            </a:r>
          </a:p>
          <a:p>
            <a:pPr algn="ctr">
              <a:lnSpc>
                <a:spcPts val="12171"/>
              </a:lnSpc>
            </a:pPr>
            <a:r>
              <a:rPr lang="en-US" sz="10965" spc="1140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AN APPLICATION FORM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40794" y="270154"/>
            <a:ext cx="7210744" cy="9746692"/>
            <a:chOff x="0" y="0"/>
            <a:chExt cx="1899126" cy="2567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9126" cy="2567030"/>
            </a:xfrm>
            <a:custGeom>
              <a:avLst/>
              <a:gdLst/>
              <a:ahLst/>
              <a:cxnLst/>
              <a:rect l="l" t="t" r="r" b="b"/>
              <a:pathLst>
                <a:path w="1899126" h="2567030">
                  <a:moveTo>
                    <a:pt x="54757" y="0"/>
                  </a:moveTo>
                  <a:lnTo>
                    <a:pt x="1844369" y="0"/>
                  </a:lnTo>
                  <a:cubicBezTo>
                    <a:pt x="1858892" y="0"/>
                    <a:pt x="1872819" y="5769"/>
                    <a:pt x="1883088" y="16038"/>
                  </a:cubicBezTo>
                  <a:cubicBezTo>
                    <a:pt x="1893357" y="26307"/>
                    <a:pt x="1899126" y="40234"/>
                    <a:pt x="1899126" y="54757"/>
                  </a:cubicBezTo>
                  <a:lnTo>
                    <a:pt x="1899126" y="2512273"/>
                  </a:lnTo>
                  <a:cubicBezTo>
                    <a:pt x="1899126" y="2542514"/>
                    <a:pt x="1874610" y="2567030"/>
                    <a:pt x="1844369" y="2567030"/>
                  </a:cubicBezTo>
                  <a:lnTo>
                    <a:pt x="54757" y="2567030"/>
                  </a:lnTo>
                  <a:cubicBezTo>
                    <a:pt x="24515" y="2567030"/>
                    <a:pt x="0" y="2542514"/>
                    <a:pt x="0" y="2512273"/>
                  </a:cubicBezTo>
                  <a:lnTo>
                    <a:pt x="0" y="54757"/>
                  </a:lnTo>
                  <a:cubicBezTo>
                    <a:pt x="0" y="24515"/>
                    <a:pt x="24515" y="0"/>
                    <a:pt x="5475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99126" cy="261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91650" y="1366847"/>
            <a:ext cx="1405367" cy="1405367"/>
            <a:chOff x="0" y="0"/>
            <a:chExt cx="1873823" cy="187382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97042" y="1598835"/>
            <a:ext cx="7561948" cy="1238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53"/>
              </a:lnSpc>
            </a:pPr>
            <a:r>
              <a:rPr lang="en-US" sz="53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MAKE SURE THAT YOU FILL </a:t>
            </a:r>
          </a:p>
          <a:p>
            <a:pPr algn="just">
              <a:lnSpc>
                <a:spcPts val="4242"/>
              </a:lnSpc>
            </a:pPr>
            <a:r>
              <a:rPr lang="en-US" sz="42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IT IN COMPLETELY – DETAILS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0879" y="3939529"/>
            <a:ext cx="8361283" cy="287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85"/>
              </a:lnSpc>
            </a:pPr>
            <a:r>
              <a:rPr lang="en-US" sz="9900" spc="712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TIPS – ONLINE APPLICATIONS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391650" y="4305739"/>
            <a:ext cx="1405367" cy="1405367"/>
            <a:chOff x="0" y="0"/>
            <a:chExt cx="1873823" cy="187382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91650" y="7247614"/>
            <a:ext cx="1405367" cy="1405367"/>
            <a:chOff x="0" y="0"/>
            <a:chExt cx="1873823" cy="187382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054192" y="4436161"/>
            <a:ext cx="6473619" cy="1239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4"/>
              </a:lnSpc>
            </a:pPr>
            <a:r>
              <a:rPr lang="en-US" sz="54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BEFORE YOU START </a:t>
            </a:r>
          </a:p>
          <a:p>
            <a:pPr algn="just">
              <a:lnSpc>
                <a:spcPts val="4242"/>
              </a:lnSpc>
            </a:pPr>
            <a:r>
              <a:rPr lang="en-US" sz="42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– READ THE ENTIRE APPLICATION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054192" y="7145644"/>
            <a:ext cx="6494026" cy="177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4"/>
              </a:lnSpc>
            </a:pPr>
            <a:r>
              <a:rPr lang="en-US" sz="54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FILL ALL SECTIONS OF IT – </a:t>
            </a:r>
          </a:p>
          <a:p>
            <a:pPr algn="l">
              <a:lnSpc>
                <a:spcPts val="4242"/>
              </a:lnSpc>
            </a:pPr>
            <a:r>
              <a:rPr lang="en-US" sz="42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IF THERE IS SOMETHING THAT </a:t>
            </a:r>
          </a:p>
          <a:p>
            <a:pPr algn="l">
              <a:lnSpc>
                <a:spcPts val="4242"/>
              </a:lnSpc>
            </a:pPr>
            <a:r>
              <a:rPr lang="en-US" sz="42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DOES NOT APPLY WRITE N/A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40794" y="270154"/>
            <a:ext cx="7210744" cy="9746692"/>
            <a:chOff x="0" y="0"/>
            <a:chExt cx="1899126" cy="2567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9126" cy="2567030"/>
            </a:xfrm>
            <a:custGeom>
              <a:avLst/>
              <a:gdLst/>
              <a:ahLst/>
              <a:cxnLst/>
              <a:rect l="l" t="t" r="r" b="b"/>
              <a:pathLst>
                <a:path w="1899126" h="2567030">
                  <a:moveTo>
                    <a:pt x="54757" y="0"/>
                  </a:moveTo>
                  <a:lnTo>
                    <a:pt x="1844369" y="0"/>
                  </a:lnTo>
                  <a:cubicBezTo>
                    <a:pt x="1858892" y="0"/>
                    <a:pt x="1872819" y="5769"/>
                    <a:pt x="1883088" y="16038"/>
                  </a:cubicBezTo>
                  <a:cubicBezTo>
                    <a:pt x="1893357" y="26307"/>
                    <a:pt x="1899126" y="40234"/>
                    <a:pt x="1899126" y="54757"/>
                  </a:cubicBezTo>
                  <a:lnTo>
                    <a:pt x="1899126" y="2512273"/>
                  </a:lnTo>
                  <a:cubicBezTo>
                    <a:pt x="1899126" y="2542514"/>
                    <a:pt x="1874610" y="2567030"/>
                    <a:pt x="1844369" y="2567030"/>
                  </a:cubicBezTo>
                  <a:lnTo>
                    <a:pt x="54757" y="2567030"/>
                  </a:lnTo>
                  <a:cubicBezTo>
                    <a:pt x="24515" y="2567030"/>
                    <a:pt x="0" y="2542514"/>
                    <a:pt x="0" y="2512273"/>
                  </a:cubicBezTo>
                  <a:lnTo>
                    <a:pt x="0" y="54757"/>
                  </a:lnTo>
                  <a:cubicBezTo>
                    <a:pt x="0" y="24515"/>
                    <a:pt x="24515" y="0"/>
                    <a:pt x="5475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99126" cy="261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91650" y="528208"/>
            <a:ext cx="1405367" cy="1405367"/>
            <a:chOff x="0" y="0"/>
            <a:chExt cx="1873823" cy="187382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71860" y="664154"/>
            <a:ext cx="485609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DRESS NICELY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6235" y="3009901"/>
            <a:ext cx="8285927" cy="453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80"/>
              </a:lnSpc>
            </a:pPr>
            <a:r>
              <a:rPr lang="en-US" sz="9900" spc="712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TIPS – APPLICATION IN PAPER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391650" y="2368551"/>
            <a:ext cx="1405367" cy="1405367"/>
            <a:chOff x="0" y="0"/>
            <a:chExt cx="1873823" cy="187382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91650" y="4027047"/>
            <a:ext cx="1405367" cy="1405367"/>
            <a:chOff x="0" y="0"/>
            <a:chExt cx="1873823" cy="187382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391650" y="6100333"/>
            <a:ext cx="1405367" cy="1405367"/>
            <a:chOff x="0" y="0"/>
            <a:chExt cx="1873823" cy="1873823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4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391650" y="8071699"/>
            <a:ext cx="1405367" cy="1405367"/>
            <a:chOff x="0" y="0"/>
            <a:chExt cx="1873823" cy="187382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5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1071860" y="2278755"/>
            <a:ext cx="6473619" cy="165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20"/>
              </a:lnSpc>
            </a:pPr>
            <a:r>
              <a:rPr lang="en-US" sz="6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BE EQUIPPED </a:t>
            </a:r>
          </a:p>
          <a:p>
            <a:pPr algn="l">
              <a:lnSpc>
                <a:spcPts val="6420"/>
              </a:lnSpc>
            </a:pPr>
            <a:r>
              <a:rPr lang="en-US" sz="6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WITH A PEN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997042" y="4105275"/>
            <a:ext cx="622415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HAVE A CHECK LIST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997042" y="5640919"/>
            <a:ext cx="5988606" cy="2430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60"/>
              </a:lnSpc>
            </a:pPr>
            <a:r>
              <a:rPr lang="en-US" sz="6000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BE COURTEOUS </a:t>
            </a:r>
          </a:p>
          <a:p>
            <a:pPr algn="l">
              <a:lnSpc>
                <a:spcPts val="6360"/>
              </a:lnSpc>
            </a:pPr>
            <a:r>
              <a:rPr lang="en-US" sz="6000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TOWARDS EVERYONE </a:t>
            </a:r>
          </a:p>
          <a:p>
            <a:pPr algn="l">
              <a:lnSpc>
                <a:spcPts val="6360"/>
              </a:lnSpc>
            </a:pPr>
            <a:r>
              <a:rPr lang="en-US" sz="6000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IN THE COMPANY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997042" y="8243149"/>
            <a:ext cx="5843158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HAND WRITING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0" y="-180826"/>
            <a:ext cx="631392" cy="1019767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69674" y="3153467"/>
            <a:ext cx="12478811" cy="5474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51"/>
              </a:lnSpc>
            </a:pPr>
            <a:r>
              <a:rPr lang="en-US" sz="13200" spc="1140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Thank you for your attention</a:t>
            </a:r>
          </a:p>
          <a:p>
            <a:pPr algn="ctr">
              <a:lnSpc>
                <a:spcPts val="10855"/>
              </a:lnSpc>
            </a:pPr>
            <a:endParaRPr lang="en-US" sz="10965" spc="1140" dirty="0">
              <a:solidFill>
                <a:srgbClr val="004AAD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05401" y="8844105"/>
            <a:ext cx="13335000" cy="1013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pl-PL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Aleksandra Lewicka (SEJ</a:t>
            </a:r>
            <a:r>
              <a:rPr lang="en-US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APwSz</a:t>
            </a:r>
            <a:r>
              <a:rPr lang="pl-PL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)</a:t>
            </a:r>
            <a:r>
              <a:rPr lang="en-US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– </a:t>
            </a:r>
            <a:r>
              <a:rPr lang="en-US" sz="3300" spc="343" dirty="0" err="1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opracowanie</a:t>
            </a:r>
            <a:r>
              <a:rPr lang="en-US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</a:t>
            </a:r>
            <a:r>
              <a:rPr lang="en-US" sz="3300" spc="343" dirty="0" err="1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merytoryczne</a:t>
            </a:r>
            <a:r>
              <a:rPr lang="pl-PL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</a:t>
            </a:r>
            <a:endParaRPr lang="en-US" sz="3300" spc="343" dirty="0">
              <a:solidFill>
                <a:srgbClr val="004AAD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  <a:p>
            <a:pPr algn="ctr">
              <a:lnSpc>
                <a:spcPts val="3267"/>
              </a:lnSpc>
            </a:pPr>
            <a:r>
              <a:rPr lang="en-US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     </a:t>
            </a:r>
            <a:r>
              <a:rPr lang="pl-PL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Justyna Piaskiewicz</a:t>
            </a:r>
            <a:r>
              <a:rPr lang="en-US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</a:t>
            </a:r>
            <a:r>
              <a:rPr lang="pl-PL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(</a:t>
            </a:r>
            <a:r>
              <a:rPr lang="en-US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SKS APwSz</a:t>
            </a:r>
            <a:r>
              <a:rPr lang="pl-PL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)</a:t>
            </a:r>
            <a:r>
              <a:rPr lang="en-US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– </a:t>
            </a:r>
            <a:r>
              <a:rPr lang="en-US" sz="3300" spc="343" dirty="0" err="1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opracowanie</a:t>
            </a:r>
            <a:r>
              <a:rPr lang="en-US" sz="3300" spc="343" dirty="0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</a:t>
            </a:r>
            <a:r>
              <a:rPr lang="en-US" sz="3300" spc="343" dirty="0" err="1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graficzne</a:t>
            </a:r>
            <a:endParaRPr lang="en-US" sz="3300" spc="343" dirty="0">
              <a:solidFill>
                <a:srgbClr val="004AAD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0" y="694132"/>
            <a:ext cx="18288000" cy="1899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43"/>
              </a:lnSpc>
            </a:pPr>
            <a:r>
              <a:rPr lang="en-US" sz="11102" spc="2087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COVER LETTER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08681" y="3269897"/>
            <a:ext cx="14205781" cy="6055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38"/>
              </a:lnSpc>
            </a:pPr>
            <a:r>
              <a:rPr lang="en-US" sz="5596" dirty="0">
                <a:solidFill>
                  <a:srgbClr val="303642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 well-written cover letter is more important than an impressive résumé (CV) because it </a:t>
            </a:r>
          </a:p>
          <a:p>
            <a:pPr algn="ctr">
              <a:lnSpc>
                <a:spcPts val="9738"/>
              </a:lnSpc>
            </a:pPr>
            <a:r>
              <a:rPr lang="en-US" sz="5596" dirty="0">
                <a:solidFill>
                  <a:srgbClr val="303642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reveals your work ethic and attention to detail. </a:t>
            </a:r>
          </a:p>
          <a:p>
            <a:pPr algn="ctr">
              <a:lnSpc>
                <a:spcPts val="9738"/>
              </a:lnSpc>
            </a:pPr>
            <a:r>
              <a:rPr lang="en-US" sz="5596" dirty="0">
                <a:solidFill>
                  <a:srgbClr val="303642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It provides glimpses into your personality that </a:t>
            </a:r>
          </a:p>
          <a:p>
            <a:pPr algn="ctr">
              <a:lnSpc>
                <a:spcPts val="9738"/>
              </a:lnSpc>
            </a:pPr>
            <a:r>
              <a:rPr lang="en-US" sz="5596" dirty="0">
                <a:solidFill>
                  <a:srgbClr val="303642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 list of achievements can’t.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203143" y="2965557"/>
            <a:ext cx="13264200" cy="99610"/>
            <a:chOff x="0" y="0"/>
            <a:chExt cx="3493452" cy="262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93452" cy="26235"/>
            </a:xfrm>
            <a:custGeom>
              <a:avLst/>
              <a:gdLst/>
              <a:ahLst/>
              <a:cxnLst/>
              <a:rect l="l" t="t" r="r" b="b"/>
              <a:pathLst>
                <a:path w="3493452" h="26235">
                  <a:moveTo>
                    <a:pt x="0" y="0"/>
                  </a:moveTo>
                  <a:lnTo>
                    <a:pt x="3493452" y="0"/>
                  </a:lnTo>
                  <a:lnTo>
                    <a:pt x="3493452" y="26235"/>
                  </a:lnTo>
                  <a:lnTo>
                    <a:pt x="0" y="2623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493452" cy="738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338160" y="101868"/>
            <a:ext cx="7673909" cy="9746692"/>
            <a:chOff x="0" y="0"/>
            <a:chExt cx="2021112" cy="2567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21112" cy="2567030"/>
            </a:xfrm>
            <a:custGeom>
              <a:avLst/>
              <a:gdLst/>
              <a:ahLst/>
              <a:cxnLst/>
              <a:rect l="l" t="t" r="r" b="b"/>
              <a:pathLst>
                <a:path w="2021112" h="2567030">
                  <a:moveTo>
                    <a:pt x="51452" y="0"/>
                  </a:moveTo>
                  <a:lnTo>
                    <a:pt x="1969660" y="0"/>
                  </a:lnTo>
                  <a:cubicBezTo>
                    <a:pt x="1983306" y="0"/>
                    <a:pt x="1996393" y="5421"/>
                    <a:pt x="2006042" y="15070"/>
                  </a:cubicBezTo>
                  <a:cubicBezTo>
                    <a:pt x="2015691" y="24719"/>
                    <a:pt x="2021112" y="37806"/>
                    <a:pt x="2021112" y="51452"/>
                  </a:cubicBezTo>
                  <a:lnTo>
                    <a:pt x="2021112" y="2515578"/>
                  </a:lnTo>
                  <a:cubicBezTo>
                    <a:pt x="2021112" y="2543994"/>
                    <a:pt x="1998076" y="2567030"/>
                    <a:pt x="1969660" y="2567030"/>
                  </a:cubicBezTo>
                  <a:lnTo>
                    <a:pt x="51452" y="2567030"/>
                  </a:lnTo>
                  <a:cubicBezTo>
                    <a:pt x="37806" y="2567030"/>
                    <a:pt x="24719" y="2561609"/>
                    <a:pt x="15070" y="2551960"/>
                  </a:cubicBezTo>
                  <a:cubicBezTo>
                    <a:pt x="5421" y="2542311"/>
                    <a:pt x="0" y="2529224"/>
                    <a:pt x="0" y="2515578"/>
                  </a:cubicBezTo>
                  <a:lnTo>
                    <a:pt x="0" y="51452"/>
                  </a:lnTo>
                  <a:cubicBezTo>
                    <a:pt x="0" y="37806"/>
                    <a:pt x="5421" y="24719"/>
                    <a:pt x="15070" y="15070"/>
                  </a:cubicBezTo>
                  <a:cubicBezTo>
                    <a:pt x="24719" y="5421"/>
                    <a:pt x="37806" y="0"/>
                    <a:pt x="51452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21112" cy="261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91650" y="1585483"/>
            <a:ext cx="1405367" cy="1405367"/>
            <a:chOff x="0" y="0"/>
            <a:chExt cx="1873823" cy="187382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58525" y="1104900"/>
            <a:ext cx="5965031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SALUTATION </a:t>
            </a:r>
          </a:p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(Dear Mr. / Mrs. …)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0879" y="3606154"/>
            <a:ext cx="8361283" cy="346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spc="719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COVER LETTER</a:t>
            </a:r>
          </a:p>
          <a:p>
            <a:pPr algn="ctr">
              <a:lnSpc>
                <a:spcPts val="13860"/>
              </a:lnSpc>
              <a:spcBef>
                <a:spcPct val="0"/>
              </a:spcBef>
            </a:pPr>
            <a:r>
              <a:rPr lang="en-US" sz="9900" spc="712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THE STRUCTURE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422660" y="5143500"/>
            <a:ext cx="1405367" cy="1405367"/>
            <a:chOff x="0" y="0"/>
            <a:chExt cx="1873823" cy="187382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1058525" y="5096873"/>
            <a:ext cx="6376511" cy="2077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OPENING PARAGRAPH: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338160" y="6806622"/>
            <a:ext cx="8326679" cy="2103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59"/>
              </a:lnSpc>
            </a:pPr>
            <a:endParaRPr dirty="0"/>
          </a:p>
          <a:p>
            <a:pPr marL="626104" lvl="1" indent="-313052" algn="just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The source of the job announcement</a:t>
            </a:r>
          </a:p>
          <a:p>
            <a:pPr marL="626104" lvl="1" indent="-313052" algn="just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The company name</a:t>
            </a:r>
          </a:p>
          <a:p>
            <a:pPr marL="626104" lvl="1" indent="-313052" algn="just">
              <a:lnSpc>
                <a:spcPts val="4059"/>
              </a:lnSpc>
              <a:buFont typeface="Arial"/>
              <a:buChar char="•"/>
            </a:pPr>
            <a:r>
              <a:rPr lang="en-US" sz="2899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The name of the person you know at the company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09427" y="361469"/>
            <a:ext cx="17678573" cy="3050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79"/>
              </a:lnSpc>
            </a:pPr>
            <a:r>
              <a:rPr lang="en-US" sz="11102" spc="2087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EXERCISE</a:t>
            </a:r>
          </a:p>
          <a:p>
            <a:pPr algn="ctr">
              <a:lnSpc>
                <a:spcPts val="11879"/>
              </a:lnSpc>
            </a:pPr>
            <a:r>
              <a:rPr lang="en-US" sz="11102" spc="2087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WHICH IS BETTER?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000" y="4381500"/>
            <a:ext cx="16992600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85"/>
              </a:lnSpc>
            </a:pPr>
            <a:r>
              <a:rPr lang="en-US" sz="3600" spc="653" dirty="0">
                <a:solidFill>
                  <a:srgbClr val="303642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Dear [recruiter name],</a:t>
            </a:r>
          </a:p>
          <a:p>
            <a:pPr algn="l">
              <a:lnSpc>
                <a:spcPts val="5585"/>
              </a:lnSpc>
            </a:pPr>
            <a:r>
              <a:rPr lang="en-US" sz="3600" dirty="0">
                <a:solidFill>
                  <a:srgbClr val="303642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 am writing to you to express interest in the [position] as advertised on [website name]. As a recent graduate of [name of the University] with experience in [course, major subjects], I believe I am a strong candidate for a position at [name of the company].</a:t>
            </a:r>
          </a:p>
          <a:p>
            <a:pPr algn="just">
              <a:lnSpc>
                <a:spcPts val="5589"/>
              </a:lnSpc>
            </a:pPr>
            <a:r>
              <a:rPr lang="en-US" sz="3600" spc="653" dirty="0">
                <a:solidFill>
                  <a:srgbClr val="303642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Dear Sir or Madam,</a:t>
            </a:r>
          </a:p>
          <a:p>
            <a:pPr algn="just">
              <a:lnSpc>
                <a:spcPts val="5589"/>
              </a:lnSpc>
            </a:pPr>
            <a:r>
              <a:rPr lang="en-US" sz="3600" dirty="0">
                <a:solidFill>
                  <a:srgbClr val="303642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 am about to finish my college and would like to start working in a company like [name of the company]. I consider myself a good candidate for the position. 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803093" y="3411795"/>
            <a:ext cx="14056157" cy="105557"/>
            <a:chOff x="0" y="0"/>
            <a:chExt cx="3702033" cy="278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02033" cy="27801"/>
            </a:xfrm>
            <a:custGeom>
              <a:avLst/>
              <a:gdLst/>
              <a:ahLst/>
              <a:cxnLst/>
              <a:rect l="l" t="t" r="r" b="b"/>
              <a:pathLst>
                <a:path w="3702033" h="27801">
                  <a:moveTo>
                    <a:pt x="0" y="0"/>
                  </a:moveTo>
                  <a:lnTo>
                    <a:pt x="3702033" y="0"/>
                  </a:lnTo>
                  <a:lnTo>
                    <a:pt x="3702033" y="27801"/>
                  </a:lnTo>
                  <a:lnTo>
                    <a:pt x="0" y="27801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3702033" cy="75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338160" y="101868"/>
            <a:ext cx="7673909" cy="9746692"/>
            <a:chOff x="0" y="0"/>
            <a:chExt cx="2021112" cy="2567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21112" cy="2567030"/>
            </a:xfrm>
            <a:custGeom>
              <a:avLst/>
              <a:gdLst/>
              <a:ahLst/>
              <a:cxnLst/>
              <a:rect l="l" t="t" r="r" b="b"/>
              <a:pathLst>
                <a:path w="2021112" h="2567030">
                  <a:moveTo>
                    <a:pt x="51452" y="0"/>
                  </a:moveTo>
                  <a:lnTo>
                    <a:pt x="1969660" y="0"/>
                  </a:lnTo>
                  <a:cubicBezTo>
                    <a:pt x="1983306" y="0"/>
                    <a:pt x="1996393" y="5421"/>
                    <a:pt x="2006042" y="15070"/>
                  </a:cubicBezTo>
                  <a:cubicBezTo>
                    <a:pt x="2015691" y="24719"/>
                    <a:pt x="2021112" y="37806"/>
                    <a:pt x="2021112" y="51452"/>
                  </a:cubicBezTo>
                  <a:lnTo>
                    <a:pt x="2021112" y="2515578"/>
                  </a:lnTo>
                  <a:cubicBezTo>
                    <a:pt x="2021112" y="2543994"/>
                    <a:pt x="1998076" y="2567030"/>
                    <a:pt x="1969660" y="2567030"/>
                  </a:cubicBezTo>
                  <a:lnTo>
                    <a:pt x="51452" y="2567030"/>
                  </a:lnTo>
                  <a:cubicBezTo>
                    <a:pt x="37806" y="2567030"/>
                    <a:pt x="24719" y="2561609"/>
                    <a:pt x="15070" y="2551960"/>
                  </a:cubicBezTo>
                  <a:cubicBezTo>
                    <a:pt x="5421" y="2542311"/>
                    <a:pt x="0" y="2529224"/>
                    <a:pt x="0" y="2515578"/>
                  </a:cubicBezTo>
                  <a:lnTo>
                    <a:pt x="0" y="51452"/>
                  </a:lnTo>
                  <a:cubicBezTo>
                    <a:pt x="0" y="37806"/>
                    <a:pt x="5421" y="24719"/>
                    <a:pt x="15070" y="15070"/>
                  </a:cubicBezTo>
                  <a:cubicBezTo>
                    <a:pt x="24719" y="5421"/>
                    <a:pt x="37806" y="0"/>
                    <a:pt x="51452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021112" cy="261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91650" y="1585483"/>
            <a:ext cx="1405367" cy="1405367"/>
            <a:chOff x="0" y="0"/>
            <a:chExt cx="1873823" cy="187382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30879" y="3606154"/>
            <a:ext cx="8361283" cy="346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spc="719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COVER LETTER</a:t>
            </a:r>
          </a:p>
          <a:p>
            <a:pPr algn="ctr">
              <a:lnSpc>
                <a:spcPts val="13860"/>
              </a:lnSpc>
              <a:spcBef>
                <a:spcPct val="0"/>
              </a:spcBef>
            </a:pPr>
            <a:r>
              <a:rPr lang="en-US" sz="9900" spc="712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THE STRUCTURE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73267" y="1690828"/>
            <a:ext cx="5503188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BODY PARAGRAPHS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97017" y="2864484"/>
            <a:ext cx="8156039" cy="3636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just">
              <a:lnSpc>
                <a:spcPts val="6881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2-3 short paragraphs</a:t>
            </a:r>
          </a:p>
          <a:p>
            <a:pPr marL="669283" lvl="1" indent="-334641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Match your qualifications 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(skills, experience) to the job e.g. 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     - internships, 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     - extracurricular experiences,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     - seasonal/temporary work experiences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08800" y="101868"/>
            <a:ext cx="7503269" cy="9746692"/>
            <a:chOff x="0" y="0"/>
            <a:chExt cx="1976170" cy="2567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6170" cy="2567030"/>
            </a:xfrm>
            <a:custGeom>
              <a:avLst/>
              <a:gdLst/>
              <a:ahLst/>
              <a:cxnLst/>
              <a:rect l="l" t="t" r="r" b="b"/>
              <a:pathLst>
                <a:path w="1976170" h="2567030">
                  <a:moveTo>
                    <a:pt x="52622" y="0"/>
                  </a:moveTo>
                  <a:lnTo>
                    <a:pt x="1923548" y="0"/>
                  </a:lnTo>
                  <a:cubicBezTo>
                    <a:pt x="1952610" y="0"/>
                    <a:pt x="1976170" y="23560"/>
                    <a:pt x="1976170" y="52622"/>
                  </a:cubicBezTo>
                  <a:lnTo>
                    <a:pt x="1976170" y="2514408"/>
                  </a:lnTo>
                  <a:cubicBezTo>
                    <a:pt x="1976170" y="2543470"/>
                    <a:pt x="1952610" y="2567030"/>
                    <a:pt x="1923548" y="2567030"/>
                  </a:cubicBezTo>
                  <a:lnTo>
                    <a:pt x="52622" y="2567030"/>
                  </a:lnTo>
                  <a:cubicBezTo>
                    <a:pt x="38666" y="2567030"/>
                    <a:pt x="25281" y="2561486"/>
                    <a:pt x="15413" y="2551617"/>
                  </a:cubicBezTo>
                  <a:cubicBezTo>
                    <a:pt x="5544" y="2541749"/>
                    <a:pt x="0" y="2528364"/>
                    <a:pt x="0" y="2514408"/>
                  </a:cubicBezTo>
                  <a:lnTo>
                    <a:pt x="0" y="52622"/>
                  </a:lnTo>
                  <a:cubicBezTo>
                    <a:pt x="0" y="38666"/>
                    <a:pt x="5544" y="25281"/>
                    <a:pt x="15413" y="15413"/>
                  </a:cubicBezTo>
                  <a:cubicBezTo>
                    <a:pt x="25281" y="5544"/>
                    <a:pt x="38666" y="0"/>
                    <a:pt x="52622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976170" cy="261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01952" y="1953784"/>
            <a:ext cx="1405367" cy="1405367"/>
            <a:chOff x="0" y="0"/>
            <a:chExt cx="1873823" cy="187382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30879" y="3606154"/>
            <a:ext cx="8873202" cy="346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spc="719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COVER LETTER</a:t>
            </a:r>
          </a:p>
          <a:p>
            <a:pPr algn="ctr">
              <a:lnSpc>
                <a:spcPts val="13860"/>
              </a:lnSpc>
              <a:spcBef>
                <a:spcPct val="0"/>
              </a:spcBef>
            </a:pPr>
            <a:r>
              <a:rPr lang="en-US" sz="9900" spc="712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THE STRUCTURE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294269" y="2075443"/>
            <a:ext cx="596503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CLOSING PARAGRAPH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11649" y="4346563"/>
            <a:ext cx="8156039" cy="3750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09" lvl="1" indent="-410205" algn="just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REITERATE YOUR ENTHUSIASM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FOR THE JOB OPPORTUNITY</a:t>
            </a:r>
          </a:p>
          <a:p>
            <a:pPr algn="just">
              <a:lnSpc>
                <a:spcPts val="4339"/>
              </a:lnSpc>
            </a:pPr>
            <a:endParaRPr lang="en-US" sz="3799">
              <a:solidFill>
                <a:srgbClr val="FFFFFF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  <a:p>
            <a:pPr marL="820409" lvl="1" indent="-410205" algn="just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THANK THE EMPLOYER FOR </a:t>
            </a:r>
          </a:p>
          <a:p>
            <a:pPr algn="just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THEIR CONSIDERATION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104131" y="135077"/>
            <a:ext cx="8183869" cy="9746692"/>
            <a:chOff x="0" y="0"/>
            <a:chExt cx="2155422" cy="2567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55422" cy="2567030"/>
            </a:xfrm>
            <a:custGeom>
              <a:avLst/>
              <a:gdLst/>
              <a:ahLst/>
              <a:cxnLst/>
              <a:rect l="l" t="t" r="r" b="b"/>
              <a:pathLst>
                <a:path w="2155422" h="2567030">
                  <a:moveTo>
                    <a:pt x="48246" y="0"/>
                  </a:moveTo>
                  <a:lnTo>
                    <a:pt x="2107176" y="0"/>
                  </a:lnTo>
                  <a:cubicBezTo>
                    <a:pt x="2119972" y="0"/>
                    <a:pt x="2132243" y="5083"/>
                    <a:pt x="2141291" y="14131"/>
                  </a:cubicBezTo>
                  <a:cubicBezTo>
                    <a:pt x="2150339" y="23179"/>
                    <a:pt x="2155422" y="35450"/>
                    <a:pt x="2155422" y="48246"/>
                  </a:cubicBezTo>
                  <a:lnTo>
                    <a:pt x="2155422" y="2518784"/>
                  </a:lnTo>
                  <a:cubicBezTo>
                    <a:pt x="2155422" y="2545430"/>
                    <a:pt x="2133822" y="2567030"/>
                    <a:pt x="2107176" y="2567030"/>
                  </a:cubicBezTo>
                  <a:lnTo>
                    <a:pt x="48246" y="2567030"/>
                  </a:lnTo>
                  <a:cubicBezTo>
                    <a:pt x="21600" y="2567030"/>
                    <a:pt x="0" y="2545430"/>
                    <a:pt x="0" y="2518784"/>
                  </a:cubicBezTo>
                  <a:lnTo>
                    <a:pt x="0" y="48246"/>
                  </a:lnTo>
                  <a:cubicBezTo>
                    <a:pt x="0" y="21600"/>
                    <a:pt x="21600" y="0"/>
                    <a:pt x="48246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155422" cy="261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91073" y="513542"/>
            <a:ext cx="1405367" cy="1405367"/>
            <a:chOff x="0" y="0"/>
            <a:chExt cx="1873823" cy="187382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30879" y="3606154"/>
            <a:ext cx="8873202" cy="346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spc="719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COVER LETTER</a:t>
            </a:r>
          </a:p>
          <a:p>
            <a:pPr algn="ctr">
              <a:lnSpc>
                <a:spcPts val="13860"/>
              </a:lnSpc>
              <a:spcBef>
                <a:spcPct val="0"/>
              </a:spcBef>
            </a:pPr>
            <a:r>
              <a:rPr lang="en-US" sz="9900" spc="712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THE STRUCTURE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00023" y="608792"/>
            <a:ext cx="4621649" cy="121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Forward-looking </a:t>
            </a:r>
          </a:p>
          <a:p>
            <a:pPr algn="ctr">
              <a:lnSpc>
                <a:spcPts val="4752"/>
              </a:lnSpc>
            </a:pPr>
            <a:r>
              <a:rPr lang="en-US" sz="44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statements - examples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763115" y="1985634"/>
            <a:ext cx="8156039" cy="4321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 look forward to hearing from you at 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your earliest convenience.</a:t>
            </a:r>
          </a:p>
          <a:p>
            <a:pPr marL="669283" lvl="1" indent="-334641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 look forward to hearing from you.</a:t>
            </a:r>
          </a:p>
          <a:p>
            <a:pPr marL="669283" lvl="1" indent="-334641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 look forward to discussing the position 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with you further.</a:t>
            </a:r>
          </a:p>
          <a:p>
            <a:pPr marL="669283" lvl="1" indent="-334641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 look forward to learning more about </a:t>
            </a: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the position.</a:t>
            </a:r>
          </a:p>
          <a:p>
            <a:pPr marL="669283" lvl="1" indent="-334641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 am eager to learn more about the position.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008968" y="6783014"/>
            <a:ext cx="2327315" cy="619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2"/>
              </a:lnSpc>
            </a:pPr>
            <a:r>
              <a:rPr lang="en-US" sz="44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Signing off: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94606" y="7773315"/>
            <a:ext cx="8156039" cy="1064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Yours sincerely,  - when you know their name.</a:t>
            </a:r>
          </a:p>
          <a:p>
            <a:pPr marL="669283" lvl="1" indent="-334641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Yours faithfully,  - when you don’t know their name.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40794" y="270154"/>
            <a:ext cx="7210744" cy="9746692"/>
            <a:chOff x="0" y="0"/>
            <a:chExt cx="1899126" cy="2567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9126" cy="2567030"/>
            </a:xfrm>
            <a:custGeom>
              <a:avLst/>
              <a:gdLst/>
              <a:ahLst/>
              <a:cxnLst/>
              <a:rect l="l" t="t" r="r" b="b"/>
              <a:pathLst>
                <a:path w="1899126" h="2567030">
                  <a:moveTo>
                    <a:pt x="54757" y="0"/>
                  </a:moveTo>
                  <a:lnTo>
                    <a:pt x="1844369" y="0"/>
                  </a:lnTo>
                  <a:cubicBezTo>
                    <a:pt x="1858892" y="0"/>
                    <a:pt x="1872819" y="5769"/>
                    <a:pt x="1883088" y="16038"/>
                  </a:cubicBezTo>
                  <a:cubicBezTo>
                    <a:pt x="1893357" y="26307"/>
                    <a:pt x="1899126" y="40234"/>
                    <a:pt x="1899126" y="54757"/>
                  </a:cubicBezTo>
                  <a:lnTo>
                    <a:pt x="1899126" y="2512273"/>
                  </a:lnTo>
                  <a:cubicBezTo>
                    <a:pt x="1899126" y="2542514"/>
                    <a:pt x="1874610" y="2567030"/>
                    <a:pt x="1844369" y="2567030"/>
                  </a:cubicBezTo>
                  <a:lnTo>
                    <a:pt x="54757" y="2567030"/>
                  </a:lnTo>
                  <a:cubicBezTo>
                    <a:pt x="24515" y="2567030"/>
                    <a:pt x="0" y="2542514"/>
                    <a:pt x="0" y="2512273"/>
                  </a:cubicBezTo>
                  <a:lnTo>
                    <a:pt x="0" y="54757"/>
                  </a:lnTo>
                  <a:cubicBezTo>
                    <a:pt x="0" y="24515"/>
                    <a:pt x="24515" y="0"/>
                    <a:pt x="5475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99126" cy="261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91650" y="777118"/>
            <a:ext cx="1405367" cy="1405367"/>
            <a:chOff x="0" y="0"/>
            <a:chExt cx="1873823" cy="187382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058525" y="914400"/>
            <a:ext cx="4856091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  <a:spcBef>
                <a:spcPct val="0"/>
              </a:spcBef>
            </a:pPr>
            <a:r>
              <a:rPr lang="en-US" sz="5999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Use keywords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0879" y="3606154"/>
            <a:ext cx="8361283" cy="523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spc="719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COVER LETTER - TIPS</a:t>
            </a:r>
          </a:p>
          <a:p>
            <a:pPr algn="ctr">
              <a:lnSpc>
                <a:spcPts val="13860"/>
              </a:lnSpc>
              <a:spcBef>
                <a:spcPct val="0"/>
              </a:spcBef>
            </a:pPr>
            <a:endParaRPr lang="en-US" sz="9999" spc="719">
              <a:solidFill>
                <a:srgbClr val="004AAD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9391650" y="2493705"/>
            <a:ext cx="1405367" cy="1405367"/>
            <a:chOff x="0" y="0"/>
            <a:chExt cx="1873823" cy="187382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91650" y="4272530"/>
            <a:ext cx="1405367" cy="1405367"/>
            <a:chOff x="0" y="0"/>
            <a:chExt cx="1873823" cy="187382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391650" y="6049373"/>
            <a:ext cx="1405367" cy="1405367"/>
            <a:chOff x="0" y="0"/>
            <a:chExt cx="1873823" cy="1873823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4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391650" y="7826215"/>
            <a:ext cx="1405367" cy="1405367"/>
            <a:chOff x="0" y="0"/>
            <a:chExt cx="1873823" cy="1873823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5" name="TextBox 35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5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1058525" y="2550855"/>
            <a:ext cx="6473619" cy="155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6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Focus on activities and responsibilities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058525" y="4451339"/>
            <a:ext cx="3428286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Sell yourself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058525" y="6135098"/>
            <a:ext cx="6333887" cy="1529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6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Show your knowledge </a:t>
            </a:r>
          </a:p>
          <a:p>
            <a:pPr algn="just">
              <a:lnSpc>
                <a:spcPts val="5880"/>
              </a:lnSpc>
            </a:pPr>
            <a:r>
              <a:rPr lang="en-US" sz="6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of the company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058525" y="8017238"/>
            <a:ext cx="3887033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Edit, edit, edit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40794" y="270154"/>
            <a:ext cx="7210744" cy="9746692"/>
            <a:chOff x="0" y="0"/>
            <a:chExt cx="1899126" cy="256703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99126" cy="2567030"/>
            </a:xfrm>
            <a:custGeom>
              <a:avLst/>
              <a:gdLst/>
              <a:ahLst/>
              <a:cxnLst/>
              <a:rect l="l" t="t" r="r" b="b"/>
              <a:pathLst>
                <a:path w="1899126" h="2567030">
                  <a:moveTo>
                    <a:pt x="54757" y="0"/>
                  </a:moveTo>
                  <a:lnTo>
                    <a:pt x="1844369" y="0"/>
                  </a:lnTo>
                  <a:cubicBezTo>
                    <a:pt x="1858892" y="0"/>
                    <a:pt x="1872819" y="5769"/>
                    <a:pt x="1883088" y="16038"/>
                  </a:cubicBezTo>
                  <a:cubicBezTo>
                    <a:pt x="1893357" y="26307"/>
                    <a:pt x="1899126" y="40234"/>
                    <a:pt x="1899126" y="54757"/>
                  </a:cubicBezTo>
                  <a:lnTo>
                    <a:pt x="1899126" y="2512273"/>
                  </a:lnTo>
                  <a:cubicBezTo>
                    <a:pt x="1899126" y="2542514"/>
                    <a:pt x="1874610" y="2567030"/>
                    <a:pt x="1844369" y="2567030"/>
                  </a:cubicBezTo>
                  <a:lnTo>
                    <a:pt x="54757" y="2567030"/>
                  </a:lnTo>
                  <a:cubicBezTo>
                    <a:pt x="24515" y="2567030"/>
                    <a:pt x="0" y="2542514"/>
                    <a:pt x="0" y="2512273"/>
                  </a:cubicBezTo>
                  <a:lnTo>
                    <a:pt x="0" y="54757"/>
                  </a:lnTo>
                  <a:cubicBezTo>
                    <a:pt x="0" y="24515"/>
                    <a:pt x="24515" y="0"/>
                    <a:pt x="5475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899126" cy="26146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391650" y="1814653"/>
            <a:ext cx="1405367" cy="1405367"/>
            <a:chOff x="0" y="0"/>
            <a:chExt cx="1873823" cy="1873823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980961" y="1807653"/>
            <a:ext cx="7561948" cy="1598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59"/>
              </a:lnSpc>
            </a:pPr>
            <a:r>
              <a:rPr lang="en-US" sz="54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DeepL – online translator:</a:t>
            </a:r>
          </a:p>
          <a:p>
            <a:pPr algn="just">
              <a:lnSpc>
                <a:spcPts val="5180"/>
              </a:lnSpc>
            </a:pPr>
            <a:r>
              <a:rPr lang="en-US" sz="37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https://www.deepl.com/pl/translator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0879" y="3606154"/>
            <a:ext cx="8361283" cy="344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60"/>
              </a:lnSpc>
              <a:spcBef>
                <a:spcPct val="0"/>
              </a:spcBef>
            </a:pPr>
            <a:r>
              <a:rPr lang="en-US" sz="9900" spc="712">
                <a:solidFill>
                  <a:srgbClr val="004AAD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USEFUL RESOURCES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9391650" y="4305739"/>
            <a:ext cx="1405367" cy="1405367"/>
            <a:chOff x="0" y="0"/>
            <a:chExt cx="1873823" cy="1873823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391650" y="6972300"/>
            <a:ext cx="1405367" cy="1405367"/>
            <a:chOff x="0" y="0"/>
            <a:chExt cx="1873823" cy="1873823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873823" cy="1873823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5E5E5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15056" y="343674"/>
              <a:ext cx="1643711" cy="1291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276"/>
                </a:lnSpc>
              </a:pPr>
              <a:r>
                <a:rPr lang="en-US" sz="591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997042" y="4364736"/>
            <a:ext cx="6473619" cy="1642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60"/>
              </a:lnSpc>
            </a:pPr>
            <a:r>
              <a:rPr lang="en-US" sz="54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Collocations dictionary:</a:t>
            </a:r>
          </a:p>
          <a:p>
            <a:pPr algn="just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https://www.freecollocation.com/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996505" y="7021708"/>
            <a:ext cx="6474156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560"/>
              </a:lnSpc>
            </a:pPr>
            <a:r>
              <a:rPr lang="en-US" sz="5400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Generator cover letter:</a:t>
            </a:r>
          </a:p>
          <a:p>
            <a:pPr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Stworz</a:t>
            </a:r>
            <a:r>
              <a:rPr lang="en-US" sz="3600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swoj</a:t>
            </a:r>
            <a:r>
              <a:rPr lang="en-US" sz="3600" dirty="0">
                <a:solidFill>
                  <a:srgbClr val="FFFFFF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 Cover Letter | Jobseeker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510</Words>
  <Application>Microsoft Office PowerPoint</Application>
  <PresentationFormat>Niestandardowy</PresentationFormat>
  <Paragraphs>113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League Spartan</vt:lpstr>
      <vt:lpstr>Berthold Block</vt:lpstr>
      <vt:lpstr>Calibri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COVER LETTER</dc:title>
  <dc:creator>Justyna Piaskiewicz</dc:creator>
  <cp:lastModifiedBy>Marzena Przetak</cp:lastModifiedBy>
  <cp:revision>7</cp:revision>
  <dcterms:created xsi:type="dcterms:W3CDTF">2006-08-16T00:00:00Z</dcterms:created>
  <dcterms:modified xsi:type="dcterms:W3CDTF">2026-02-24T07:31:36Z</dcterms:modified>
  <dc:identifier>DAHAvEZSyw4</dc:identifier>
</cp:coreProperties>
</file>